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5"/>
  </p:notesMasterIdLst>
  <p:handoutMasterIdLst>
    <p:handoutMasterId r:id="rId16"/>
  </p:handoutMasterIdLst>
  <p:sldIdLst>
    <p:sldId id="256" r:id="rId2"/>
    <p:sldId id="523" r:id="rId3"/>
    <p:sldId id="499" r:id="rId4"/>
    <p:sldId id="560" r:id="rId5"/>
    <p:sldId id="551" r:id="rId6"/>
    <p:sldId id="565" r:id="rId7"/>
    <p:sldId id="557" r:id="rId8"/>
    <p:sldId id="561" r:id="rId9"/>
    <p:sldId id="566" r:id="rId10"/>
    <p:sldId id="558" r:id="rId11"/>
    <p:sldId id="562" r:id="rId12"/>
    <p:sldId id="564" r:id="rId13"/>
    <p:sldId id="457" r:id="rId14"/>
  </p:sldIdLst>
  <p:sldSz cx="9144000" cy="6858000" type="screen4x3"/>
  <p:notesSz cx="6858000" cy="90836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480">
          <p15:clr>
            <a:srgbClr val="A4A3A4"/>
          </p15:clr>
        </p15:guide>
        <p15:guide id="2" pos="288">
          <p15:clr>
            <a:srgbClr val="A4A3A4"/>
          </p15:clr>
        </p15:guide>
        <p15:guide id="3" orient="horz" pos="3072">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guide id="3" orient="horz" pos="2861">
          <p15:clr>
            <a:srgbClr val="A4A3A4"/>
          </p15:clr>
        </p15:guide>
        <p15:guide id="4"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000099"/>
    <a:srgbClr val="0033CC"/>
    <a:srgbClr val="3333CC"/>
    <a:srgbClr val="99CCFF"/>
    <a:srgbClr val="808080"/>
    <a:srgbClr val="96969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07" autoAdjust="0"/>
    <p:restoredTop sz="94660"/>
  </p:normalViewPr>
  <p:slideViewPr>
    <p:cSldViewPr>
      <p:cViewPr varScale="1">
        <p:scale>
          <a:sx n="66" d="100"/>
          <a:sy n="66" d="100"/>
        </p:scale>
        <p:origin x="432" y="52"/>
      </p:cViewPr>
      <p:guideLst>
        <p:guide orient="horz" pos="480"/>
        <p:guide pos="288"/>
        <p:guide orient="horz" pos="3072"/>
      </p:guideLst>
    </p:cSldViewPr>
  </p:slideViewPr>
  <p:notesTextViewPr>
    <p:cViewPr>
      <p:scale>
        <a:sx n="100" d="100"/>
        <a:sy n="100" d="100"/>
      </p:scale>
      <p:origin x="0" y="0"/>
    </p:cViewPr>
  </p:notesTextViewPr>
  <p:sorterViewPr>
    <p:cViewPr>
      <p:scale>
        <a:sx n="80" d="100"/>
        <a:sy n="80" d="100"/>
      </p:scale>
      <p:origin x="0" y="5172"/>
    </p:cViewPr>
  </p:sorterViewPr>
  <p:notesViewPr>
    <p:cSldViewPr showGuides="1">
      <p:cViewPr varScale="1">
        <p:scale>
          <a:sx n="51" d="100"/>
          <a:sy n="51" d="100"/>
        </p:scale>
        <p:origin x="2606" y="55"/>
      </p:cViewPr>
      <p:guideLst>
        <p:guide orient="horz" pos="3024"/>
        <p:guide pos="2304"/>
        <p:guide orient="horz" pos="2861"/>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hdr" sz="quarter"/>
          </p:nvPr>
        </p:nvSpPr>
        <p:spPr bwMode="auto">
          <a:xfrm>
            <a:off x="0" y="0"/>
            <a:ext cx="3429000" cy="45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7" tIns="45708" rIns="91417" bIns="45708" numCol="1" anchor="t" anchorCtr="0" compatLnSpc="1">
            <a:prstTxWarp prst="textNoShape">
              <a:avLst/>
            </a:prstTxWarp>
          </a:bodyPr>
          <a:lstStyle>
            <a:lvl1pPr eaLnBrk="0" hangingPunct="0">
              <a:defRPr sz="1200"/>
            </a:lvl1pPr>
          </a:lstStyle>
          <a:p>
            <a:endParaRPr lang="en-US" dirty="0"/>
          </a:p>
        </p:txBody>
      </p:sp>
      <p:sp>
        <p:nvSpPr>
          <p:cNvPr id="90115" name="Rectangle 3"/>
          <p:cNvSpPr>
            <a:spLocks noGrp="1" noChangeArrowheads="1"/>
          </p:cNvSpPr>
          <p:nvPr>
            <p:ph type="dt" sz="quarter" idx="1"/>
          </p:nvPr>
        </p:nvSpPr>
        <p:spPr bwMode="auto">
          <a:xfrm>
            <a:off x="3884613" y="0"/>
            <a:ext cx="2971800" cy="45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7" tIns="45708" rIns="91417" bIns="45708" numCol="1" anchor="t" anchorCtr="0" compatLnSpc="1">
            <a:prstTxWarp prst="textNoShape">
              <a:avLst/>
            </a:prstTxWarp>
          </a:bodyPr>
          <a:lstStyle>
            <a:lvl1pPr algn="r" eaLnBrk="0" hangingPunct="0">
              <a:defRPr sz="1200"/>
            </a:lvl1pPr>
          </a:lstStyle>
          <a:p>
            <a:endParaRPr lang="en-US" dirty="0"/>
          </a:p>
        </p:txBody>
      </p:sp>
      <p:sp>
        <p:nvSpPr>
          <p:cNvPr id="90116" name="Rectangle 4"/>
          <p:cNvSpPr>
            <a:spLocks noGrp="1" noChangeArrowheads="1"/>
          </p:cNvSpPr>
          <p:nvPr>
            <p:ph type="ftr" sz="quarter" idx="2"/>
          </p:nvPr>
        </p:nvSpPr>
        <p:spPr bwMode="auto">
          <a:xfrm>
            <a:off x="0" y="8627915"/>
            <a:ext cx="2971800" cy="45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7" tIns="45708" rIns="91417" bIns="45708" numCol="1" anchor="b" anchorCtr="0" compatLnSpc="1">
            <a:prstTxWarp prst="textNoShape">
              <a:avLst/>
            </a:prstTxWarp>
          </a:bodyPr>
          <a:lstStyle>
            <a:lvl1pPr eaLnBrk="0" hangingPunct="0">
              <a:defRPr sz="1200"/>
            </a:lvl1pPr>
          </a:lstStyle>
          <a:p>
            <a:r>
              <a:rPr lang="en-US" dirty="0" smtClean="0"/>
              <a:t>© 2013, All Rights Reserved</a:t>
            </a:r>
            <a:endParaRPr lang="en-US" dirty="0"/>
          </a:p>
        </p:txBody>
      </p:sp>
      <p:sp>
        <p:nvSpPr>
          <p:cNvPr id="90117" name="Rectangle 5"/>
          <p:cNvSpPr>
            <a:spLocks noGrp="1" noChangeArrowheads="1"/>
          </p:cNvSpPr>
          <p:nvPr>
            <p:ph type="sldNum" sz="quarter" idx="3"/>
          </p:nvPr>
        </p:nvSpPr>
        <p:spPr bwMode="auto">
          <a:xfrm>
            <a:off x="3884613" y="8627915"/>
            <a:ext cx="2971800" cy="45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7" tIns="45708" rIns="91417" bIns="45708" numCol="1" anchor="b" anchorCtr="0" compatLnSpc="1">
            <a:prstTxWarp prst="textNoShape">
              <a:avLst/>
            </a:prstTxWarp>
          </a:bodyPr>
          <a:lstStyle>
            <a:lvl1pPr algn="r" eaLnBrk="0" hangingPunct="0">
              <a:defRPr sz="1200"/>
            </a:lvl1pPr>
          </a:lstStyle>
          <a:p>
            <a:fld id="{31F26949-6B6C-4250-9B0F-5757F018258C}" type="slidenum">
              <a:rPr lang="en-US"/>
              <a:pPr/>
              <a:t>‹#›</a:t>
            </a:fld>
            <a:endParaRPr lang="en-US" dirty="0"/>
          </a:p>
        </p:txBody>
      </p:sp>
    </p:spTree>
    <p:extLst>
      <p:ext uri="{BB962C8B-B14F-4D97-AF65-F5344CB8AC3E}">
        <p14:creationId xmlns:p14="http://schemas.microsoft.com/office/powerpoint/2010/main" val="23840515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4184"/>
          </a:xfrm>
          <a:prstGeom prst="rect">
            <a:avLst/>
          </a:prstGeom>
        </p:spPr>
        <p:txBody>
          <a:bodyPr vert="horz" lIns="91417" tIns="45708" rIns="91417" bIns="45708" rtlCol="0"/>
          <a:lstStyle>
            <a:lvl1pPr algn="l">
              <a:defRPr sz="1200"/>
            </a:lvl1pPr>
          </a:lstStyle>
          <a:p>
            <a:pPr>
              <a:defRPr/>
            </a:pPr>
            <a:endParaRPr lang="en-US" dirty="0"/>
          </a:p>
        </p:txBody>
      </p:sp>
      <p:sp>
        <p:nvSpPr>
          <p:cNvPr id="3" name="Date Placeholder 2"/>
          <p:cNvSpPr>
            <a:spLocks noGrp="1"/>
          </p:cNvSpPr>
          <p:nvPr>
            <p:ph type="dt" idx="1"/>
          </p:nvPr>
        </p:nvSpPr>
        <p:spPr>
          <a:xfrm>
            <a:off x="3884613" y="0"/>
            <a:ext cx="2971800" cy="454184"/>
          </a:xfrm>
          <a:prstGeom prst="rect">
            <a:avLst/>
          </a:prstGeom>
        </p:spPr>
        <p:txBody>
          <a:bodyPr vert="horz" lIns="91417" tIns="45708" rIns="91417" bIns="45708" rtlCol="0"/>
          <a:lstStyle>
            <a:lvl1pPr algn="r">
              <a:defRPr sz="1200"/>
            </a:lvl1pPr>
          </a:lstStyle>
          <a:p>
            <a:pPr>
              <a:defRPr/>
            </a:pPr>
            <a:fld id="{8849005A-4DFB-4199-898A-80B45E7D42D0}" type="datetimeFigureOut">
              <a:rPr lang="en-US"/>
              <a:pPr>
                <a:defRPr/>
              </a:pPr>
              <a:t>7/26/2014</a:t>
            </a:fld>
            <a:endParaRPr lang="en-US" dirty="0"/>
          </a:p>
        </p:txBody>
      </p:sp>
      <p:sp>
        <p:nvSpPr>
          <p:cNvPr id="4" name="Slide Image Placeholder 3"/>
          <p:cNvSpPr>
            <a:spLocks noGrp="1" noRot="1" noChangeAspect="1"/>
          </p:cNvSpPr>
          <p:nvPr>
            <p:ph type="sldImg" idx="2"/>
          </p:nvPr>
        </p:nvSpPr>
        <p:spPr>
          <a:xfrm>
            <a:off x="1158875" y="681038"/>
            <a:ext cx="4541838" cy="3406775"/>
          </a:xfrm>
          <a:prstGeom prst="rect">
            <a:avLst/>
          </a:prstGeom>
          <a:noFill/>
          <a:ln w="12700">
            <a:solidFill>
              <a:prstClr val="black"/>
            </a:solidFill>
          </a:ln>
        </p:spPr>
        <p:txBody>
          <a:bodyPr vert="horz" lIns="91417" tIns="45708" rIns="91417" bIns="45708" rtlCol="0" anchor="ctr"/>
          <a:lstStyle/>
          <a:p>
            <a:pPr lvl="0"/>
            <a:endParaRPr lang="en-US" noProof="0" dirty="0" smtClean="0"/>
          </a:p>
        </p:txBody>
      </p:sp>
      <p:sp>
        <p:nvSpPr>
          <p:cNvPr id="5" name="Notes Placeholder 4"/>
          <p:cNvSpPr>
            <a:spLocks noGrp="1"/>
          </p:cNvSpPr>
          <p:nvPr>
            <p:ph type="body" sz="quarter" idx="3"/>
          </p:nvPr>
        </p:nvSpPr>
        <p:spPr>
          <a:xfrm>
            <a:off x="685800" y="4314746"/>
            <a:ext cx="5486400" cy="4087654"/>
          </a:xfrm>
          <a:prstGeom prst="rect">
            <a:avLst/>
          </a:prstGeom>
        </p:spPr>
        <p:txBody>
          <a:bodyPr vert="horz" lIns="91417" tIns="45708" rIns="91417" bIns="4570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27915"/>
            <a:ext cx="2971800" cy="454184"/>
          </a:xfrm>
          <a:prstGeom prst="rect">
            <a:avLst/>
          </a:prstGeom>
        </p:spPr>
        <p:txBody>
          <a:bodyPr vert="horz" lIns="91417" tIns="45708" rIns="91417" bIns="45708"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884613" y="8627915"/>
            <a:ext cx="2971800" cy="454184"/>
          </a:xfrm>
          <a:prstGeom prst="rect">
            <a:avLst/>
          </a:prstGeom>
        </p:spPr>
        <p:txBody>
          <a:bodyPr vert="horz" lIns="91417" tIns="45708" rIns="91417" bIns="45708" rtlCol="0" anchor="b"/>
          <a:lstStyle>
            <a:lvl1pPr algn="r">
              <a:defRPr sz="1200"/>
            </a:lvl1pPr>
          </a:lstStyle>
          <a:p>
            <a:pPr>
              <a:defRPr/>
            </a:pPr>
            <a:fld id="{D3FFBAC1-D156-4A95-9337-295D04C7E8A0}" type="slidenum">
              <a:rPr lang="en-US"/>
              <a:pPr>
                <a:defRPr/>
              </a:pPr>
              <a:t>‹#›</a:t>
            </a:fld>
            <a:endParaRPr lang="en-US" dirty="0"/>
          </a:p>
        </p:txBody>
      </p:sp>
    </p:spTree>
    <p:extLst>
      <p:ext uri="{BB962C8B-B14F-4D97-AF65-F5344CB8AC3E}">
        <p14:creationId xmlns:p14="http://schemas.microsoft.com/office/powerpoint/2010/main" val="42292212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algn="ctr"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algn="ctr"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algn="ctr"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algn="ctr"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279A024-45E0-4885-989B-BA209D1F63E9}" type="slidenum">
              <a:rPr lang="en-US"/>
              <a:pPr eaLnBrk="1" hangingPunct="1"/>
              <a:t>3</a:t>
            </a:fld>
            <a:endParaRPr lang="en-US"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panose="020B0604020202020204" pitchFamily="34" charset="0"/>
            </a:endParaRPr>
          </a:p>
        </p:txBody>
      </p:sp>
    </p:spTree>
    <p:extLst>
      <p:ext uri="{BB962C8B-B14F-4D97-AF65-F5344CB8AC3E}">
        <p14:creationId xmlns:p14="http://schemas.microsoft.com/office/powerpoint/2010/main" val="2576599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algn="ctr"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algn="ctr"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algn="ctr"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algn="ctr"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279A024-45E0-4885-989B-BA209D1F63E9}" type="slidenum">
              <a:rPr lang="en-US"/>
              <a:pPr eaLnBrk="1" hangingPunct="1"/>
              <a:t>4</a:t>
            </a:fld>
            <a:endParaRPr lang="en-US"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panose="020B0604020202020204" pitchFamily="34" charset="0"/>
            </a:endParaRPr>
          </a:p>
        </p:txBody>
      </p:sp>
    </p:spTree>
    <p:extLst>
      <p:ext uri="{BB962C8B-B14F-4D97-AF65-F5344CB8AC3E}">
        <p14:creationId xmlns:p14="http://schemas.microsoft.com/office/powerpoint/2010/main" val="2642710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a:spLocks noGrp="1" noChangeArrowheads="1"/>
          </p:cNvSpPr>
          <p:nvPr>
            <p:ph type="sldNum" sz="quarter" idx="5"/>
          </p:nvPr>
        </p:nvSpPr>
        <p:spPr>
          <a:noFill/>
        </p:spPr>
        <p:txBody>
          <a:bodyPr/>
          <a:lstStyle/>
          <a:p>
            <a:fld id="{D082FAB3-3875-4E1C-A963-6CC1CE6A3C77}" type="slidenum">
              <a:rPr lang="en-US"/>
              <a:pPr/>
              <a:t>13</a:t>
            </a:fld>
            <a:endParaRPr lang="en-US" dirty="0"/>
          </a:p>
        </p:txBody>
      </p:sp>
      <p:sp>
        <p:nvSpPr>
          <p:cNvPr id="182275" name="Rectangle 2"/>
          <p:cNvSpPr>
            <a:spLocks noGrp="1" noRot="1" noChangeAspect="1" noChangeArrowheads="1" noTextEdit="1"/>
          </p:cNvSpPr>
          <p:nvPr>
            <p:ph type="sldImg"/>
          </p:nvPr>
        </p:nvSpPr>
        <p:spPr>
          <a:xfrm>
            <a:off x="1166813" y="685800"/>
            <a:ext cx="4525962" cy="3395663"/>
          </a:xfrm>
          <a:ln/>
        </p:spPr>
      </p:sp>
      <p:sp>
        <p:nvSpPr>
          <p:cNvPr id="182276" name="Rectangle 3"/>
          <p:cNvSpPr>
            <a:spLocks noGrp="1" noChangeArrowheads="1"/>
          </p:cNvSpPr>
          <p:nvPr>
            <p:ph type="body" idx="1"/>
          </p:nvPr>
        </p:nvSpPr>
        <p:spPr>
          <a:xfrm>
            <a:off x="913773" y="4315060"/>
            <a:ext cx="5030456" cy="4085150"/>
          </a:xfrm>
        </p:spPr>
        <p:txBody>
          <a:bodyPr/>
          <a:lstStyle/>
          <a:p>
            <a:pPr eaLnBrk="1" hangingPunct="1"/>
            <a:endParaRPr lang="en-US" dirty="0" smtClean="0"/>
          </a:p>
        </p:txBody>
      </p:sp>
    </p:spTree>
    <p:extLst>
      <p:ext uri="{BB962C8B-B14F-4D97-AF65-F5344CB8AC3E}">
        <p14:creationId xmlns:p14="http://schemas.microsoft.com/office/powerpoint/2010/main" val="18864419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910BBBDF-4E71-4A69-8AE2-D3BF32532502}" type="datetimeFigureOut">
              <a:rPr lang="en-US"/>
              <a:pPr>
                <a:defRPr/>
              </a:pPr>
              <a:t>7/26/2014</a:t>
            </a:fld>
            <a:endParaRPr lang="en-US" dirty="0"/>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dirty="0"/>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6044BEFF-DE66-41AD-B0AD-8B57549D7C34}" type="slidenum">
              <a:rPr lang="en-US"/>
              <a:pPr>
                <a:defRPr/>
              </a:pPr>
              <a:t>‹#›</a:t>
            </a:fld>
            <a:endParaRPr lang="en-US" dirty="0"/>
          </a:p>
        </p:txBody>
      </p:sp>
    </p:spTree>
    <p:extLst>
      <p:ext uri="{BB962C8B-B14F-4D97-AF65-F5344CB8AC3E}">
        <p14:creationId xmlns:p14="http://schemas.microsoft.com/office/powerpoint/2010/main" val="380492016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9D11A28-01FA-4474-A57F-AAB3792F6966}" type="datetimeFigureOut">
              <a:rPr lang="en-US"/>
              <a:pPr>
                <a:defRPr/>
              </a:pPr>
              <a:t>7/26/2014</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9BE32CA9-EA2A-40C0-B065-BAC0870CA03B}" type="slidenum">
              <a:rPr lang="en-US"/>
              <a:pPr>
                <a:defRPr/>
              </a:pPr>
              <a:t>‹#›</a:t>
            </a:fld>
            <a:endParaRPr lang="en-US" dirty="0"/>
          </a:p>
        </p:txBody>
      </p:sp>
    </p:spTree>
    <p:extLst>
      <p:ext uri="{BB962C8B-B14F-4D97-AF65-F5344CB8AC3E}">
        <p14:creationId xmlns:p14="http://schemas.microsoft.com/office/powerpoint/2010/main" val="2033263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C1AE2FC-9B2D-4BF9-B7EF-AD387EEF9F3E}" type="datetimeFigureOut">
              <a:rPr lang="en-US"/>
              <a:pPr>
                <a:defRPr/>
              </a:pPr>
              <a:t>7/26/2014</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A966E5CE-685A-4F90-B1A3-7490546613E1}" type="slidenum">
              <a:rPr lang="en-US"/>
              <a:pPr>
                <a:defRPr/>
              </a:pPr>
              <a:t>‹#›</a:t>
            </a:fld>
            <a:endParaRPr lang="en-US" dirty="0"/>
          </a:p>
        </p:txBody>
      </p:sp>
    </p:spTree>
    <p:extLst>
      <p:ext uri="{BB962C8B-B14F-4D97-AF65-F5344CB8AC3E}">
        <p14:creationId xmlns:p14="http://schemas.microsoft.com/office/powerpoint/2010/main" val="566801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697D19CC-BA78-439A-9097-62387F50DF6D}" type="datetimeFigureOut">
              <a:rPr lang="en-US"/>
              <a:pPr>
                <a:defRPr/>
              </a:pPr>
              <a:t>7/26/2014</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412C2EE7-B838-4706-82CD-C0E8885A7FAC}" type="slidenum">
              <a:rPr lang="en-US"/>
              <a:pPr>
                <a:defRPr/>
              </a:pPr>
              <a:t>‹#›</a:t>
            </a:fld>
            <a:endParaRPr lang="en-US" dirty="0"/>
          </a:p>
        </p:txBody>
      </p:sp>
    </p:spTree>
    <p:extLst>
      <p:ext uri="{BB962C8B-B14F-4D97-AF65-F5344CB8AC3E}">
        <p14:creationId xmlns:p14="http://schemas.microsoft.com/office/powerpoint/2010/main" val="2550791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4" name="Freeform 3"/>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cs typeface="+mn-cs"/>
            </a:endParaRPr>
          </a:p>
        </p:txBody>
      </p:sp>
      <p:sp>
        <p:nvSpPr>
          <p:cNvPr id="5" name="Freeform 4"/>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cs typeface="+mn-cs"/>
            </a:endParaRPr>
          </a:p>
        </p:txBody>
      </p:sp>
      <p:sp>
        <p:nvSpPr>
          <p:cNvPr id="6" name="Right Triangle 5"/>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7" name="Straight Connector 6"/>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8" name="Chevron 7"/>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9" name="Chevron 8"/>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10" name="Date Placeholder 3"/>
          <p:cNvSpPr>
            <a:spLocks noGrp="1"/>
          </p:cNvSpPr>
          <p:nvPr>
            <p:ph type="dt" sz="half" idx="10"/>
          </p:nvPr>
        </p:nvSpPr>
        <p:spPr/>
        <p:txBody>
          <a:bodyPr/>
          <a:lstStyle>
            <a:lvl1pPr>
              <a:defRPr/>
            </a:lvl1pPr>
            <a:extLst/>
          </a:lstStyle>
          <a:p>
            <a:pPr>
              <a:defRPr/>
            </a:pPr>
            <a:fld id="{9D975DBA-27C7-41FE-A997-01A0B38534F1}" type="datetimeFigureOut">
              <a:rPr lang="en-US"/>
              <a:pPr>
                <a:defRPr/>
              </a:pPr>
              <a:t>7/26/2014</a:t>
            </a:fld>
            <a:endParaRPr lang="en-US" dirty="0"/>
          </a:p>
        </p:txBody>
      </p:sp>
      <p:sp>
        <p:nvSpPr>
          <p:cNvPr id="11" name="Footer Placeholder 4"/>
          <p:cNvSpPr>
            <a:spLocks noGrp="1"/>
          </p:cNvSpPr>
          <p:nvPr>
            <p:ph type="ftr" sz="quarter" idx="11"/>
          </p:nvPr>
        </p:nvSpPr>
        <p:spPr/>
        <p:txBody>
          <a:bodyPr/>
          <a:lstStyle>
            <a:lvl1pPr>
              <a:defRPr/>
            </a:lvl1pPr>
            <a:extLst/>
          </a:lstStyle>
          <a:p>
            <a:pPr>
              <a:defRPr/>
            </a:pPr>
            <a:endParaRPr lang="en-US" dirty="0"/>
          </a:p>
        </p:txBody>
      </p:sp>
      <p:sp>
        <p:nvSpPr>
          <p:cNvPr id="12" name="Slide Number Placeholder 5"/>
          <p:cNvSpPr>
            <a:spLocks noGrp="1"/>
          </p:cNvSpPr>
          <p:nvPr>
            <p:ph type="sldNum" sz="quarter" idx="12"/>
          </p:nvPr>
        </p:nvSpPr>
        <p:spPr/>
        <p:txBody>
          <a:bodyPr/>
          <a:lstStyle>
            <a:lvl1pPr>
              <a:defRPr/>
            </a:lvl1pPr>
            <a:extLst/>
          </a:lstStyle>
          <a:p>
            <a:pPr>
              <a:defRPr/>
            </a:pPr>
            <a:fld id="{77A1030E-6593-49D1-824C-D224CF2C3F69}" type="slidenum">
              <a:rPr lang="en-US"/>
              <a:pPr>
                <a:defRPr/>
              </a:pPr>
              <a:t>‹#›</a:t>
            </a:fld>
            <a:endParaRPr lang="en-US" dirty="0"/>
          </a:p>
        </p:txBody>
      </p:sp>
    </p:spTree>
    <p:extLst>
      <p:ext uri="{BB962C8B-B14F-4D97-AF65-F5344CB8AC3E}">
        <p14:creationId xmlns:p14="http://schemas.microsoft.com/office/powerpoint/2010/main" val="241539807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cs typeface="+mn-cs"/>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cs typeface="+mn-cs"/>
            </a:endParaRPr>
          </a:p>
        </p:txBody>
      </p:sp>
      <p:sp>
        <p:nvSpPr>
          <p:cNvPr id="7" name="Right Triangle 6"/>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9" name="Straight Connector 8"/>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10" name="Date Placeholder 4"/>
          <p:cNvSpPr>
            <a:spLocks noGrp="1"/>
          </p:cNvSpPr>
          <p:nvPr>
            <p:ph type="dt" sz="half" idx="10"/>
          </p:nvPr>
        </p:nvSpPr>
        <p:spPr/>
        <p:txBody>
          <a:bodyPr/>
          <a:lstStyle>
            <a:lvl1pPr>
              <a:defRPr/>
            </a:lvl1pPr>
            <a:extLst/>
          </a:lstStyle>
          <a:p>
            <a:pPr>
              <a:defRPr/>
            </a:pPr>
            <a:fld id="{2DAB8144-016D-429C-BD86-60E1A9359C7C}" type="datetimeFigureOut">
              <a:rPr lang="en-US"/>
              <a:pPr>
                <a:defRPr/>
              </a:pPr>
              <a:t>7/26/2014</a:t>
            </a:fld>
            <a:endParaRPr lang="en-US" dirty="0"/>
          </a:p>
        </p:txBody>
      </p:sp>
      <p:sp>
        <p:nvSpPr>
          <p:cNvPr id="11" name="Footer Placeholder 5"/>
          <p:cNvSpPr>
            <a:spLocks noGrp="1"/>
          </p:cNvSpPr>
          <p:nvPr>
            <p:ph type="ftr" sz="quarter" idx="11"/>
          </p:nvPr>
        </p:nvSpPr>
        <p:spPr/>
        <p:txBody>
          <a:bodyPr/>
          <a:lstStyle>
            <a:lvl1pPr>
              <a:defRPr/>
            </a:lvl1pPr>
            <a:extLst/>
          </a:lstStyle>
          <a:p>
            <a:pPr>
              <a:defRPr/>
            </a:pPr>
            <a:endParaRPr lang="en-US" dirty="0"/>
          </a:p>
        </p:txBody>
      </p:sp>
      <p:sp>
        <p:nvSpPr>
          <p:cNvPr id="12" name="Slide Number Placeholder 6"/>
          <p:cNvSpPr>
            <a:spLocks noGrp="1"/>
          </p:cNvSpPr>
          <p:nvPr>
            <p:ph type="sldNum" sz="quarter" idx="12"/>
          </p:nvPr>
        </p:nvSpPr>
        <p:spPr/>
        <p:txBody>
          <a:bodyPr/>
          <a:lstStyle>
            <a:lvl1pPr>
              <a:defRPr/>
            </a:lvl1pPr>
            <a:extLst/>
          </a:lstStyle>
          <a:p>
            <a:pPr>
              <a:defRPr/>
            </a:pPr>
            <a:fld id="{AE37F923-B414-4201-A7B6-1DED42E36EE6}" type="slidenum">
              <a:rPr lang="en-US"/>
              <a:pPr>
                <a:defRPr/>
              </a:pPr>
              <a:t>‹#›</a:t>
            </a:fld>
            <a:endParaRPr lang="en-US" dirty="0"/>
          </a:p>
        </p:txBody>
      </p:sp>
    </p:spTree>
    <p:extLst>
      <p:ext uri="{BB962C8B-B14F-4D97-AF65-F5344CB8AC3E}">
        <p14:creationId xmlns:p14="http://schemas.microsoft.com/office/powerpoint/2010/main" val="365431425"/>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0F24BCB9-6EC5-461D-8563-7529EB2D8D58}" type="datetimeFigureOut">
              <a:rPr lang="en-US"/>
              <a:pPr>
                <a:defRPr/>
              </a:pPr>
              <a:t>7/26/2014</a:t>
            </a:fld>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dirty="0"/>
          </a:p>
        </p:txBody>
      </p:sp>
      <p:sp>
        <p:nvSpPr>
          <p:cNvPr id="9" name="Slide Number Placeholder 8"/>
          <p:cNvSpPr>
            <a:spLocks noGrp="1"/>
          </p:cNvSpPr>
          <p:nvPr>
            <p:ph type="sldNum" sz="quarter" idx="12"/>
          </p:nvPr>
        </p:nvSpPr>
        <p:spPr/>
        <p:txBody>
          <a:bodyPr/>
          <a:lstStyle>
            <a:lvl1pPr>
              <a:defRPr/>
            </a:lvl1pPr>
            <a:extLst/>
          </a:lstStyle>
          <a:p>
            <a:pPr>
              <a:defRPr/>
            </a:pPr>
            <a:fld id="{2516D959-8155-4513-AD51-567C84BD5B49}" type="slidenum">
              <a:rPr lang="en-US"/>
              <a:pPr>
                <a:defRPr/>
              </a:pPr>
              <a:t>‹#›</a:t>
            </a:fld>
            <a:endParaRPr lang="en-US" dirty="0"/>
          </a:p>
        </p:txBody>
      </p:sp>
    </p:spTree>
    <p:extLst>
      <p:ext uri="{BB962C8B-B14F-4D97-AF65-F5344CB8AC3E}">
        <p14:creationId xmlns:p14="http://schemas.microsoft.com/office/powerpoint/2010/main" val="4005766626"/>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Ref idx="1002">
        <a:schemeClr val="bg1"/>
      </p:bgRef>
    </p:bg>
    <p:spTree>
      <p:nvGrpSpPr>
        <p:cNvPr id="1" name=""/>
        <p:cNvGrpSpPr/>
        <p:nvPr/>
      </p:nvGrpSpPr>
      <p:grpSpPr>
        <a:xfrm>
          <a:off x="0" y="0"/>
          <a:ext cx="0" cy="0"/>
          <a:chOff x="0" y="0"/>
          <a:chExt cx="0" cy="0"/>
        </a:xfrm>
      </p:grpSpPr>
      <p:sp>
        <p:nvSpPr>
          <p:cNvPr id="3" name="Freeform 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cs typeface="+mn-cs"/>
            </a:endParaRPr>
          </a:p>
        </p:txBody>
      </p:sp>
      <p:sp>
        <p:nvSpPr>
          <p:cNvPr id="4" name="Freeform 3"/>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cs typeface="+mn-cs"/>
            </a:endParaRPr>
          </a:p>
        </p:txBody>
      </p:sp>
      <p:sp>
        <p:nvSpPr>
          <p:cNvPr id="5" name="Right Triangle 4"/>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7" name="Straight Connector 6"/>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8" name="Date Placeholder 2"/>
          <p:cNvSpPr>
            <a:spLocks noGrp="1"/>
          </p:cNvSpPr>
          <p:nvPr>
            <p:ph type="dt" sz="half" idx="10"/>
          </p:nvPr>
        </p:nvSpPr>
        <p:spPr/>
        <p:txBody>
          <a:bodyPr/>
          <a:lstStyle>
            <a:lvl1pPr>
              <a:defRPr/>
            </a:lvl1pPr>
            <a:extLst/>
          </a:lstStyle>
          <a:p>
            <a:pPr>
              <a:defRPr/>
            </a:pPr>
            <a:fld id="{3A43C67A-B686-439E-8DC8-C1E42C18EB4E}" type="datetimeFigureOut">
              <a:rPr lang="en-US"/>
              <a:pPr>
                <a:defRPr/>
              </a:pPr>
              <a:t>7/26/2014</a:t>
            </a:fld>
            <a:endParaRPr lang="en-US" dirty="0"/>
          </a:p>
        </p:txBody>
      </p:sp>
      <p:sp>
        <p:nvSpPr>
          <p:cNvPr id="9" name="Footer Placeholder 3"/>
          <p:cNvSpPr>
            <a:spLocks noGrp="1"/>
          </p:cNvSpPr>
          <p:nvPr>
            <p:ph type="ftr" sz="quarter" idx="11"/>
          </p:nvPr>
        </p:nvSpPr>
        <p:spPr/>
        <p:txBody>
          <a:bodyPr/>
          <a:lstStyle>
            <a:lvl1pPr>
              <a:defRPr/>
            </a:lvl1pPr>
            <a:extLst/>
          </a:lstStyle>
          <a:p>
            <a:pPr>
              <a:defRPr/>
            </a:pPr>
            <a:endParaRPr lang="en-US" dirty="0"/>
          </a:p>
        </p:txBody>
      </p:sp>
      <p:sp>
        <p:nvSpPr>
          <p:cNvPr id="10" name="Slide Number Placeholder 4"/>
          <p:cNvSpPr>
            <a:spLocks noGrp="1"/>
          </p:cNvSpPr>
          <p:nvPr>
            <p:ph type="sldNum" sz="quarter" idx="12"/>
          </p:nvPr>
        </p:nvSpPr>
        <p:spPr/>
        <p:txBody>
          <a:bodyPr/>
          <a:lstStyle>
            <a:lvl1pPr>
              <a:defRPr/>
            </a:lvl1pPr>
            <a:extLst/>
          </a:lstStyle>
          <a:p>
            <a:pPr>
              <a:defRPr/>
            </a:pPr>
            <a:fld id="{A6E87612-3E3E-4EEE-84EA-AACB26DD994C}" type="slidenum">
              <a:rPr lang="en-US"/>
              <a:pPr>
                <a:defRPr/>
              </a:pPr>
              <a:t>‹#›</a:t>
            </a:fld>
            <a:endParaRPr lang="en-US" dirty="0"/>
          </a:p>
        </p:txBody>
      </p:sp>
    </p:spTree>
    <p:extLst>
      <p:ext uri="{BB962C8B-B14F-4D97-AF65-F5344CB8AC3E}">
        <p14:creationId xmlns:p14="http://schemas.microsoft.com/office/powerpoint/2010/main" val="2936339456"/>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0956E998-896C-4861-8DED-9B158D2F3DB8}" type="datetimeFigureOut">
              <a:rPr lang="en-US"/>
              <a:pPr>
                <a:defRPr/>
              </a:pPr>
              <a:t>7/26/2014</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199F8733-60A9-4CF0-891E-F8478CCC230A}" type="slidenum">
              <a:rPr lang="en-US"/>
              <a:pPr>
                <a:defRPr/>
              </a:pPr>
              <a:t>‹#›</a:t>
            </a:fld>
            <a:endParaRPr lang="en-US" dirty="0"/>
          </a:p>
        </p:txBody>
      </p:sp>
    </p:spTree>
    <p:extLst>
      <p:ext uri="{BB962C8B-B14F-4D97-AF65-F5344CB8AC3E}">
        <p14:creationId xmlns:p14="http://schemas.microsoft.com/office/powerpoint/2010/main" val="1025335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F7A76782-B6BC-4BA7-BD32-69E08701A98B}" type="datetimeFigureOut">
              <a:rPr lang="en-US"/>
              <a:pPr>
                <a:defRPr/>
              </a:pPr>
              <a:t>7/26/2014</a:t>
            </a:fld>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3B308249-E4C7-4159-8C5C-60BD530E305C}" type="slidenum">
              <a:rPr lang="en-US"/>
              <a:pPr>
                <a:defRPr/>
              </a:pPr>
              <a:t>‹#›</a:t>
            </a:fld>
            <a:endParaRPr lang="en-US" dirty="0"/>
          </a:p>
        </p:txBody>
      </p:sp>
    </p:spTree>
    <p:extLst>
      <p:ext uri="{BB962C8B-B14F-4D97-AF65-F5344CB8AC3E}">
        <p14:creationId xmlns:p14="http://schemas.microsoft.com/office/powerpoint/2010/main" val="138516970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cs typeface="+mn-cs"/>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cs typeface="+mn-cs"/>
            </a:endParaRPr>
          </a:p>
        </p:txBody>
      </p:sp>
      <p:sp>
        <p:nvSpPr>
          <p:cNvPr id="7" name="Right Triangle 6"/>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0AF8A41E-4231-4B62-BC3B-12AD8ED6DB63}" type="datetimeFigureOut">
              <a:rPr lang="en-US"/>
              <a:pPr>
                <a:defRPr/>
              </a:pPr>
              <a:t>7/26/2014</a:t>
            </a:fld>
            <a:endParaRPr lang="en-US" dirty="0"/>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dirty="0"/>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FF5C0846-4B55-4C0F-8041-F41C34C049C4}" type="slidenum">
              <a:rPr lang="en-US"/>
              <a:pPr>
                <a:defRPr/>
              </a:pPr>
              <a:t>‹#›</a:t>
            </a:fld>
            <a:endParaRPr lang="en-US" dirty="0"/>
          </a:p>
        </p:txBody>
      </p:sp>
    </p:spTree>
    <p:extLst>
      <p:ext uri="{BB962C8B-B14F-4D97-AF65-F5344CB8AC3E}">
        <p14:creationId xmlns:p14="http://schemas.microsoft.com/office/powerpoint/2010/main" val="4148225698"/>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rmAutofit/>
            <a:sp3d prstMaterial="softEdge">
              <a:bevelT w="25400" h="25400"/>
            </a:sp3d>
          </a:bodyPr>
          <a:lstStyle/>
          <a:p>
            <a:pPr lvl="0"/>
            <a:r>
              <a:rPr lang="en-US" smtClean="0"/>
              <a:t>Click to edit Master title style</a:t>
            </a:r>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6E05F9CA-EBC0-4309-82AF-72B6847C66E2}" type="datetimeFigureOut">
              <a:rPr lang="en-US"/>
              <a:pPr>
                <a:defRPr/>
              </a:pPr>
              <a:t>7/26/2014</a:t>
            </a:fld>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en-US" dirty="0"/>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1608F7EB-FFE3-44AC-869C-0BB5212ABF8A}" type="slidenum">
              <a:rPr lang="en-US"/>
              <a:pPr>
                <a:defRPr/>
              </a:pPr>
              <a:t>‹#›</a:t>
            </a:fld>
            <a:endParaRPr lang="en-US" dirty="0"/>
          </a:p>
        </p:txBody>
      </p:sp>
      <p:pic>
        <p:nvPicPr>
          <p:cNvPr id="1038" name="Picture 14" descr="CL360_logo_colo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010400" y="5565775"/>
            <a:ext cx="2209800" cy="136842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833" r:id="rId1"/>
    <p:sldLayoutId id="2147483829" r:id="rId2"/>
    <p:sldLayoutId id="2147483834" r:id="rId3"/>
    <p:sldLayoutId id="2147483835" r:id="rId4"/>
    <p:sldLayoutId id="2147483836" r:id="rId5"/>
    <p:sldLayoutId id="2147483837" r:id="rId6"/>
    <p:sldLayoutId id="2147483830" r:id="rId7"/>
    <p:sldLayoutId id="2147483838" r:id="rId8"/>
    <p:sldLayoutId id="2147483839" r:id="rId9"/>
    <p:sldLayoutId id="2147483831" r:id="rId10"/>
    <p:sldLayoutId id="2147483832" r:id="rId11"/>
  </p:sldLayoutIdLst>
  <p:txStyles>
    <p:titleStyle>
      <a:lvl1pPr algn="l" rtl="0" eaLnBrk="0" fontAlgn="base" hangingPunct="0">
        <a:spcBef>
          <a:spcPct val="0"/>
        </a:spcBef>
        <a:spcAft>
          <a:spcPct val="0"/>
        </a:spcAft>
        <a:defRPr sz="4500" b="1" kern="1200">
          <a:solidFill>
            <a:schemeClr val="tx1"/>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500" b="1">
          <a:solidFill>
            <a:schemeClr val="tx1"/>
          </a:solidFill>
          <a:latin typeface="Lucida Sans Unicode" pitchFamily="34" charset="0"/>
        </a:defRPr>
      </a:lvl2pPr>
      <a:lvl3pPr algn="l" rtl="0" eaLnBrk="0" fontAlgn="base" hangingPunct="0">
        <a:spcBef>
          <a:spcPct val="0"/>
        </a:spcBef>
        <a:spcAft>
          <a:spcPct val="0"/>
        </a:spcAft>
        <a:defRPr sz="4500" b="1">
          <a:solidFill>
            <a:schemeClr val="tx1"/>
          </a:solidFill>
          <a:latin typeface="Lucida Sans Unicode" pitchFamily="34" charset="0"/>
        </a:defRPr>
      </a:lvl3pPr>
      <a:lvl4pPr algn="l" rtl="0" eaLnBrk="0" fontAlgn="base" hangingPunct="0">
        <a:spcBef>
          <a:spcPct val="0"/>
        </a:spcBef>
        <a:spcAft>
          <a:spcPct val="0"/>
        </a:spcAft>
        <a:defRPr sz="4500" b="1">
          <a:solidFill>
            <a:schemeClr val="tx1"/>
          </a:solidFill>
          <a:latin typeface="Lucida Sans Unicode" pitchFamily="34" charset="0"/>
        </a:defRPr>
      </a:lvl4pPr>
      <a:lvl5pPr algn="l" rtl="0" eaLnBrk="0" fontAlgn="base" hangingPunct="0">
        <a:spcBef>
          <a:spcPct val="0"/>
        </a:spcBef>
        <a:spcAft>
          <a:spcPct val="0"/>
        </a:spcAft>
        <a:defRPr sz="4500" b="1">
          <a:solidFill>
            <a:schemeClr val="tx1"/>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360@nlrcm.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3" name="Rectangle 7"/>
          <p:cNvSpPr>
            <a:spLocks noGrp="1"/>
          </p:cNvSpPr>
          <p:nvPr>
            <p:ph type="ctrTitle" idx="4294967295"/>
          </p:nvPr>
        </p:nvSpPr>
        <p:spPr bwMode="auto">
          <a:xfrm>
            <a:off x="571500" y="1866632"/>
            <a:ext cx="8001000" cy="2536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algn="ctr"/>
            <a:r>
              <a:rPr lang="en-US" sz="3200" dirty="0" smtClean="0">
                <a:effectLst/>
              </a:rPr>
              <a:t>Catholic Leadership 360</a:t>
            </a:r>
            <a:br>
              <a:rPr lang="en-US" sz="3200" dirty="0" smtClean="0">
                <a:effectLst/>
              </a:rPr>
            </a:br>
            <a:r>
              <a:rPr lang="en-US" sz="3200" dirty="0" smtClean="0">
                <a:effectLst/>
              </a:rPr>
              <a:t>Overview</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00" y="152400"/>
            <a:ext cx="3810000" cy="23622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p:nvPr>
        </p:nvSpPr>
        <p:spPr bwMode="auto">
          <a:xfrm>
            <a:off x="304800" y="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Each Participant Receives</a:t>
            </a:r>
          </a:p>
        </p:txBody>
      </p:sp>
      <p:sp>
        <p:nvSpPr>
          <p:cNvPr id="73731" name="Content Placeholder 1"/>
          <p:cNvSpPr>
            <a:spLocks noGrp="1"/>
          </p:cNvSpPr>
          <p:nvPr>
            <p:ph type="body" idx="1"/>
          </p:nvPr>
        </p:nvSpPr>
        <p:spPr>
          <a:xfrm>
            <a:off x="457200" y="1143000"/>
            <a:ext cx="8229600" cy="4525962"/>
          </a:xfrm>
        </p:spPr>
        <p:txBody>
          <a:bodyPr/>
          <a:lstStyle/>
          <a:p>
            <a:pPr eaLnBrk="1" hangingPunct="1">
              <a:spcBef>
                <a:spcPct val="40000"/>
              </a:spcBef>
            </a:pPr>
            <a:r>
              <a:rPr lang="en-US" sz="2400" dirty="0" smtClean="0"/>
              <a:t>Comprehensive, individual report</a:t>
            </a:r>
          </a:p>
          <a:p>
            <a:pPr eaLnBrk="1" hangingPunct="1">
              <a:spcBef>
                <a:spcPct val="40000"/>
              </a:spcBef>
            </a:pPr>
            <a:r>
              <a:rPr lang="en-US" sz="2400" dirty="0" smtClean="0"/>
              <a:t>One-on-one feedback session</a:t>
            </a:r>
          </a:p>
          <a:p>
            <a:pPr eaLnBrk="1" hangingPunct="1">
              <a:spcBef>
                <a:spcPct val="40000"/>
              </a:spcBef>
            </a:pPr>
            <a:r>
              <a:rPr lang="en-US" sz="2400" dirty="0" smtClean="0"/>
              <a:t>Development plan coaching</a:t>
            </a:r>
          </a:p>
          <a:p>
            <a:pPr eaLnBrk="1" hangingPunct="1">
              <a:spcBef>
                <a:spcPct val="40000"/>
              </a:spcBef>
            </a:pPr>
            <a:r>
              <a:rPr lang="en-US" sz="2400" dirty="0" smtClean="0"/>
              <a:t>Development planning guide</a:t>
            </a:r>
          </a:p>
          <a:p>
            <a:pPr eaLnBrk="1" hangingPunct="1">
              <a:spcBef>
                <a:spcPct val="40000"/>
              </a:spcBef>
            </a:pPr>
            <a:r>
              <a:rPr lang="en-US" sz="2400" dirty="0" smtClean="0"/>
              <a:t>Resources to support ongoing development</a:t>
            </a:r>
          </a:p>
          <a:p>
            <a:pPr eaLnBrk="1" hangingPunct="1">
              <a:spcBef>
                <a:spcPct val="40000"/>
              </a:spcBef>
            </a:pPr>
            <a:r>
              <a:rPr lang="en-US" sz="2400" dirty="0" smtClean="0"/>
              <a:t>Optional ongoing coaching</a:t>
            </a:r>
          </a:p>
        </p:txBody>
      </p:sp>
    </p:spTree>
    <p:extLst>
      <p:ext uri="{BB962C8B-B14F-4D97-AF65-F5344CB8AC3E}">
        <p14:creationId xmlns:p14="http://schemas.microsoft.com/office/powerpoint/2010/main" val="26582835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smtClean="0"/>
              <a:t>Sources for CL 360</a:t>
            </a:r>
          </a:p>
        </p:txBody>
      </p:sp>
      <p:sp>
        <p:nvSpPr>
          <p:cNvPr id="24579" name="Content Placeholder 2"/>
          <p:cNvSpPr>
            <a:spLocks noGrp="1"/>
          </p:cNvSpPr>
          <p:nvPr>
            <p:ph idx="1"/>
          </p:nvPr>
        </p:nvSpPr>
        <p:spPr/>
        <p:txBody>
          <a:bodyPr/>
          <a:lstStyle/>
          <a:p>
            <a:pPr marL="109537" indent="0">
              <a:spcBef>
                <a:spcPct val="30000"/>
              </a:spcBef>
              <a:buNone/>
            </a:pPr>
            <a:r>
              <a:rPr lang="en-US" sz="2200" dirty="0" smtClean="0"/>
              <a:t>CL 360 draws upon the leadership competencies identified in the following Church documents:</a:t>
            </a:r>
            <a:br>
              <a:rPr lang="en-US" sz="2200" dirty="0" smtClean="0"/>
            </a:br>
            <a:endParaRPr lang="en-US" sz="2200" dirty="0" smtClean="0"/>
          </a:p>
          <a:p>
            <a:pPr>
              <a:spcBef>
                <a:spcPct val="30000"/>
              </a:spcBef>
            </a:pPr>
            <a:r>
              <a:rPr lang="en-US" sz="2200" i="1" dirty="0" smtClean="0"/>
              <a:t>I</a:t>
            </a:r>
            <a:r>
              <a:rPr lang="en-US" i="1" dirty="0" smtClean="0"/>
              <a:t>n Fulfillment of Their Mission: The Duties and Tasks of a Roman Catholic Priest</a:t>
            </a:r>
          </a:p>
          <a:p>
            <a:pPr>
              <a:spcBef>
                <a:spcPct val="30000"/>
              </a:spcBef>
            </a:pPr>
            <a:r>
              <a:rPr lang="en-US" i="1" dirty="0"/>
              <a:t>T</a:t>
            </a:r>
            <a:r>
              <a:rPr lang="en-US" i="1" dirty="0" smtClean="0"/>
              <a:t>he </a:t>
            </a:r>
            <a:r>
              <a:rPr lang="en-US" i="1" dirty="0"/>
              <a:t>Basic Plan for the Ongoing Formation of </a:t>
            </a:r>
            <a:r>
              <a:rPr lang="en-US" i="1" dirty="0" smtClean="0"/>
              <a:t>Priests</a:t>
            </a:r>
          </a:p>
          <a:p>
            <a:pPr>
              <a:spcBef>
                <a:spcPct val="30000"/>
              </a:spcBef>
            </a:pPr>
            <a:r>
              <a:rPr lang="en-US" i="1" dirty="0" smtClean="0"/>
              <a:t>Co-Workers in the Vineyard of the Lord</a:t>
            </a:r>
          </a:p>
          <a:p>
            <a:pPr>
              <a:spcBef>
                <a:spcPct val="30000"/>
              </a:spcBef>
            </a:pPr>
            <a:r>
              <a:rPr lang="en-US" i="1" dirty="0" smtClean="0"/>
              <a:t>National Certification Standards for Lay Ministers</a:t>
            </a:r>
            <a:endParaRPr lang="en-US" i="1" dirty="0"/>
          </a:p>
          <a:p>
            <a:pPr>
              <a:spcBef>
                <a:spcPct val="30000"/>
              </a:spcBef>
            </a:pPr>
            <a:endParaRPr lang="en-US" i="1" dirty="0" smtClean="0"/>
          </a:p>
        </p:txBody>
      </p:sp>
    </p:spTree>
    <p:extLst>
      <p:ext uri="{BB962C8B-B14F-4D97-AF65-F5344CB8AC3E}">
        <p14:creationId xmlns:p14="http://schemas.microsoft.com/office/powerpoint/2010/main" val="18452336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274638"/>
            <a:ext cx="6934200" cy="792162"/>
          </a:xfrm>
        </p:spPr>
        <p:txBody>
          <a:bodyPr>
            <a:normAutofit/>
          </a:bodyPr>
          <a:lstStyle/>
          <a:p>
            <a:r>
              <a:rPr lang="en-US" dirty="0" smtClean="0"/>
              <a:t>Competencies Assessed</a:t>
            </a:r>
          </a:p>
        </p:txBody>
      </p:sp>
      <p:sp>
        <p:nvSpPr>
          <p:cNvPr id="5" name="Content Placeholder 2"/>
          <p:cNvSpPr>
            <a:spLocks noGrp="1"/>
          </p:cNvSpPr>
          <p:nvPr>
            <p:ph idx="4294967295"/>
          </p:nvPr>
        </p:nvSpPr>
        <p:spPr>
          <a:xfrm>
            <a:off x="304800" y="1106658"/>
            <a:ext cx="8686800" cy="4678363"/>
          </a:xfrm>
        </p:spPr>
        <p:txBody>
          <a:bodyPr/>
          <a:lstStyle/>
          <a:p>
            <a:r>
              <a:rPr lang="en-US" sz="2400" dirty="0"/>
              <a:t>L</a:t>
            </a:r>
            <a:r>
              <a:rPr lang="en-US" sz="2400" dirty="0" smtClean="0"/>
              <a:t>eadership competencies:  13 competencies including Communication, Managing Conflict, Listening, Bringing Out Best in People, Managing Diversity, Plan/Set Goals and Time Management</a:t>
            </a:r>
            <a:endParaRPr lang="en-US" sz="2400" dirty="0"/>
          </a:p>
          <a:p>
            <a:pPr marL="392113" lvl="1" indent="0">
              <a:buNone/>
            </a:pPr>
            <a:endParaRPr lang="en-US" sz="2400" dirty="0" smtClean="0"/>
          </a:p>
          <a:p>
            <a:r>
              <a:rPr lang="en-US" sz="2400" dirty="0" smtClean="0"/>
              <a:t>Ministerial Competencies – Focus on Ministerial Identity and Role through being a Person of Faith and Minister of the Church</a:t>
            </a:r>
          </a:p>
          <a:p>
            <a:pPr lvl="1">
              <a:buFontTx/>
              <a:buNone/>
            </a:pPr>
            <a:endParaRPr lang="en-US" sz="2400" dirty="0" smtClean="0"/>
          </a:p>
          <a:p>
            <a:r>
              <a:rPr lang="en-US" sz="2400" dirty="0" smtClean="0"/>
              <a:t>Open-ended Questions – Focus on Effective Ministry</a:t>
            </a:r>
          </a:p>
          <a:p>
            <a:pPr lvl="1"/>
            <a:endParaRPr lang="en-US" sz="2000" dirty="0" smtClean="0"/>
          </a:p>
          <a:p>
            <a:pPr lvl="1">
              <a:buFontTx/>
              <a:buNone/>
            </a:pPr>
            <a:endParaRPr lang="en-US" dirty="0" smtClean="0"/>
          </a:p>
        </p:txBody>
      </p:sp>
    </p:spTree>
    <p:extLst>
      <p:ext uri="{BB962C8B-B14F-4D97-AF65-F5344CB8AC3E}">
        <p14:creationId xmlns:p14="http://schemas.microsoft.com/office/powerpoint/2010/main" val="8147845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9" name="Rectangle 3"/>
          <p:cNvSpPr>
            <a:spLocks noGrp="1" noChangeArrowheads="1"/>
          </p:cNvSpPr>
          <p:nvPr>
            <p:ph idx="1"/>
          </p:nvPr>
        </p:nvSpPr>
        <p:spPr>
          <a:xfrm>
            <a:off x="457200" y="762001"/>
            <a:ext cx="8077200" cy="5105400"/>
          </a:xfrm>
        </p:spPr>
        <p:txBody>
          <a:bodyPr>
            <a:noAutofit/>
          </a:bodyPr>
          <a:lstStyle/>
          <a:p>
            <a:pPr marL="109537" indent="0" algn="ctr" eaLnBrk="1" hangingPunct="1">
              <a:spcAft>
                <a:spcPct val="10000"/>
              </a:spcAft>
              <a:buClr>
                <a:schemeClr val="accent1">
                  <a:lumMod val="50000"/>
                </a:schemeClr>
              </a:buClr>
              <a:buNone/>
              <a:defRPr/>
            </a:pPr>
            <a:r>
              <a:rPr lang="en-US" sz="3600" dirty="0" smtClean="0">
                <a:latin typeface="+mj-lt"/>
              </a:rPr>
              <a:t>Contact:</a:t>
            </a:r>
          </a:p>
          <a:p>
            <a:pPr marL="109537" indent="0" algn="ctr" eaLnBrk="1" hangingPunct="1">
              <a:spcAft>
                <a:spcPct val="10000"/>
              </a:spcAft>
              <a:buClr>
                <a:schemeClr val="accent1">
                  <a:lumMod val="50000"/>
                </a:schemeClr>
              </a:buClr>
              <a:buNone/>
              <a:defRPr/>
            </a:pPr>
            <a:endParaRPr lang="en-US" sz="3600" dirty="0" smtClean="0">
              <a:solidFill>
                <a:srgbClr val="7030A0"/>
              </a:solidFill>
              <a:latin typeface="+mj-lt"/>
            </a:endParaRPr>
          </a:p>
          <a:p>
            <a:pPr marL="109537" indent="0" algn="ctr" eaLnBrk="1" hangingPunct="1">
              <a:spcAft>
                <a:spcPct val="10000"/>
              </a:spcAft>
              <a:buClr>
                <a:schemeClr val="accent1">
                  <a:lumMod val="50000"/>
                </a:schemeClr>
              </a:buClr>
              <a:buNone/>
              <a:defRPr/>
            </a:pPr>
            <a:r>
              <a:rPr lang="en-US" sz="3600" dirty="0" smtClean="0">
                <a:solidFill>
                  <a:srgbClr val="7030A0"/>
                </a:solidFill>
                <a:latin typeface="+mj-lt"/>
              </a:rPr>
              <a:t>Dominic Perri</a:t>
            </a:r>
          </a:p>
          <a:p>
            <a:pPr marL="109537" indent="0" algn="ctr" eaLnBrk="1" hangingPunct="1">
              <a:spcAft>
                <a:spcPct val="10000"/>
              </a:spcAft>
              <a:buClr>
                <a:schemeClr val="accent1">
                  <a:lumMod val="50000"/>
                </a:schemeClr>
              </a:buClr>
              <a:buNone/>
              <a:defRPr/>
            </a:pPr>
            <a:r>
              <a:rPr lang="en-US" sz="3600" dirty="0" smtClean="0">
                <a:solidFill>
                  <a:srgbClr val="7030A0"/>
                </a:solidFill>
                <a:latin typeface="+mj-lt"/>
                <a:hlinkClick r:id="rId3"/>
              </a:rPr>
              <a:t>360@nlrcm.org</a:t>
            </a:r>
            <a:r>
              <a:rPr lang="en-US" sz="3600" dirty="0" smtClean="0">
                <a:solidFill>
                  <a:srgbClr val="7030A0"/>
                </a:solidFill>
                <a:latin typeface="+mj-lt"/>
              </a:rPr>
              <a:t/>
            </a:r>
            <a:br>
              <a:rPr lang="en-US" sz="3600" dirty="0" smtClean="0">
                <a:solidFill>
                  <a:srgbClr val="7030A0"/>
                </a:solidFill>
                <a:latin typeface="+mj-lt"/>
              </a:rPr>
            </a:br>
            <a:r>
              <a:rPr lang="en-US" sz="3600" dirty="0" smtClean="0">
                <a:solidFill>
                  <a:srgbClr val="7030A0"/>
                </a:solidFill>
                <a:latin typeface="+mj-lt"/>
              </a:rPr>
              <a:t>773-318-7837</a:t>
            </a:r>
          </a:p>
          <a:p>
            <a:pPr marL="109537" indent="0" algn="ctr" eaLnBrk="1" hangingPunct="1">
              <a:spcAft>
                <a:spcPct val="10000"/>
              </a:spcAft>
              <a:buClr>
                <a:schemeClr val="accent1">
                  <a:lumMod val="50000"/>
                </a:schemeClr>
              </a:buClr>
              <a:buNone/>
              <a:defRPr/>
            </a:pPr>
            <a:endParaRPr lang="en-US" sz="3600" dirty="0" smtClean="0">
              <a:solidFill>
                <a:srgbClr val="7030A0"/>
              </a:solidFill>
              <a:latin typeface="+mj-lt"/>
            </a:endParaRPr>
          </a:p>
        </p:txBody>
      </p:sp>
      <p:sp>
        <p:nvSpPr>
          <p:cNvPr id="7" name="Rectangle 2"/>
          <p:cNvSpPr txBox="1">
            <a:spLocks noChangeArrowheads="1"/>
          </p:cNvSpPr>
          <p:nvPr/>
        </p:nvSpPr>
        <p:spPr>
          <a:xfrm>
            <a:off x="304800" y="152400"/>
            <a:ext cx="8458200" cy="779463"/>
          </a:xfrm>
          <a:prstGeom prst="rect">
            <a:avLst/>
          </a:prstGeom>
        </p:spPr>
        <p:txBody>
          <a:bodyPr vert="horz" wrap="square" lIns="91440" tIns="45720" rIns="91440" bIns="45720" numCol="1" rtlCol="0" anchor="ctr" anchorCtr="0" compatLnSpc="1">
            <a:prstTxWarp prst="textNoShape">
              <a:avLst/>
            </a:prstTxWarp>
            <a:normAutofit/>
            <a:sp3d prstMaterial="softEdge">
              <a:bevelT w="25400" h="25400"/>
            </a:sp3d>
          </a:bodyPr>
          <a:lstStyle>
            <a:lvl1pPr algn="l" rtl="0" eaLnBrk="0" fontAlgn="base" hangingPunct="0">
              <a:spcBef>
                <a:spcPct val="0"/>
              </a:spcBef>
              <a:spcAft>
                <a:spcPct val="0"/>
              </a:spcAft>
              <a:defRPr sz="4500" b="1" kern="1200">
                <a:solidFill>
                  <a:schemeClr val="tx1"/>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500" b="1">
                <a:solidFill>
                  <a:schemeClr val="tx1"/>
                </a:solidFill>
                <a:latin typeface="Lucida Sans Unicode" pitchFamily="34" charset="0"/>
              </a:defRPr>
            </a:lvl2pPr>
            <a:lvl3pPr algn="l" rtl="0" eaLnBrk="0" fontAlgn="base" hangingPunct="0">
              <a:spcBef>
                <a:spcPct val="0"/>
              </a:spcBef>
              <a:spcAft>
                <a:spcPct val="0"/>
              </a:spcAft>
              <a:defRPr sz="4500" b="1">
                <a:solidFill>
                  <a:schemeClr val="tx1"/>
                </a:solidFill>
                <a:latin typeface="Lucida Sans Unicode" pitchFamily="34" charset="0"/>
              </a:defRPr>
            </a:lvl3pPr>
            <a:lvl4pPr algn="l" rtl="0" eaLnBrk="0" fontAlgn="base" hangingPunct="0">
              <a:spcBef>
                <a:spcPct val="0"/>
              </a:spcBef>
              <a:spcAft>
                <a:spcPct val="0"/>
              </a:spcAft>
              <a:defRPr sz="4500" b="1">
                <a:solidFill>
                  <a:schemeClr val="tx1"/>
                </a:solidFill>
                <a:latin typeface="Lucida Sans Unicode" pitchFamily="34" charset="0"/>
              </a:defRPr>
            </a:lvl4pPr>
            <a:lvl5pPr algn="l" rtl="0" eaLnBrk="0" fontAlgn="base" hangingPunct="0">
              <a:spcBef>
                <a:spcPct val="0"/>
              </a:spcBef>
              <a:spcAft>
                <a:spcPct val="0"/>
              </a:spcAft>
              <a:defRPr sz="4500" b="1">
                <a:solidFill>
                  <a:schemeClr val="tx1"/>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eaLnBrk="1" hangingPunct="1"/>
            <a:endParaRPr lang="en-US" sz="1800" dirty="0" smtClean="0">
              <a:effectLst/>
            </a:endParaRPr>
          </a:p>
        </p:txBody>
      </p:sp>
    </p:spTree>
    <p:extLst>
      <p:ext uri="{BB962C8B-B14F-4D97-AF65-F5344CB8AC3E}">
        <p14:creationId xmlns:p14="http://schemas.microsoft.com/office/powerpoint/2010/main" val="166338510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5"/>
          <p:cNvSpPr>
            <a:spLocks noGrp="1"/>
          </p:cNvSpPr>
          <p:nvPr>
            <p:ph type="title" idx="4294967295"/>
          </p:nvPr>
        </p:nvSpPr>
        <p:spPr bwMode="auto">
          <a:xfrm>
            <a:off x="457200" y="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Partnership Organizations</a:t>
            </a:r>
          </a:p>
        </p:txBody>
      </p:sp>
      <p:sp>
        <p:nvSpPr>
          <p:cNvPr id="10242" name="Content Placeholder 2"/>
          <p:cNvSpPr>
            <a:spLocks noGrp="1"/>
          </p:cNvSpPr>
          <p:nvPr>
            <p:ph type="body" idx="1"/>
          </p:nvPr>
        </p:nvSpPr>
        <p:spPr>
          <a:xfrm>
            <a:off x="1447800" y="1524000"/>
            <a:ext cx="7239000" cy="4102100"/>
          </a:xfrm>
        </p:spPr>
        <p:txBody>
          <a:bodyPr/>
          <a:lstStyle/>
          <a:p>
            <a:pPr marL="17463" indent="-17463" eaLnBrk="1" hangingPunct="1">
              <a:buFont typeface="Wingdings 3" pitchFamily="18" charset="2"/>
              <a:buNone/>
            </a:pPr>
            <a:r>
              <a:rPr lang="en-US" sz="2500" dirty="0" smtClean="0"/>
              <a:t>National Federation of Priests Councils</a:t>
            </a:r>
            <a:r>
              <a:rPr lang="en-US" dirty="0" smtClean="0"/>
              <a:t/>
            </a:r>
            <a:br>
              <a:rPr lang="en-US" dirty="0" smtClean="0"/>
            </a:br>
            <a:endParaRPr lang="en-US" sz="2300" dirty="0" smtClean="0"/>
          </a:p>
          <a:p>
            <a:pPr marL="17463" indent="-17463" eaLnBrk="1" hangingPunct="1">
              <a:buFont typeface="Wingdings 3" pitchFamily="18" charset="2"/>
              <a:buNone/>
            </a:pPr>
            <a:endParaRPr lang="en-US" sz="900" dirty="0" smtClean="0"/>
          </a:p>
          <a:p>
            <a:pPr marL="17463" indent="-17463" eaLnBrk="1" hangingPunct="1">
              <a:buFont typeface="Wingdings 3" pitchFamily="18" charset="2"/>
              <a:buNone/>
            </a:pPr>
            <a:r>
              <a:rPr lang="en-US" sz="2500" dirty="0" smtClean="0"/>
              <a:t>National Leadership Roundtable on Church Management</a:t>
            </a:r>
          </a:p>
        </p:txBody>
      </p:sp>
      <p:pic>
        <p:nvPicPr>
          <p:cNvPr id="10248" name="Picture 8" descr="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7129" y="2489236"/>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0249" name="Text Box 9"/>
          <p:cNvSpPr txBox="1">
            <a:spLocks noChangeArrowheads="1"/>
          </p:cNvSpPr>
          <p:nvPr/>
        </p:nvSpPr>
        <p:spPr bwMode="auto">
          <a:xfrm>
            <a:off x="1479452" y="3676993"/>
            <a:ext cx="5715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dirty="0">
                <a:latin typeface="Lucida Sans Unicode" pitchFamily="34" charset="0"/>
              </a:rPr>
              <a:t>With the Center for Creative Leadership</a:t>
            </a:r>
          </a:p>
        </p:txBody>
      </p:sp>
      <p:pic>
        <p:nvPicPr>
          <p:cNvPr id="10250"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0976" y="3639454"/>
            <a:ext cx="762000" cy="423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6294" y="1276128"/>
            <a:ext cx="1091506" cy="800544"/>
          </a:xfrm>
          <a:prstGeom prst="rect">
            <a:avLst/>
          </a:prstGeom>
        </p:spPr>
      </p:pic>
    </p:spTree>
    <p:extLst>
      <p:ext uri="{BB962C8B-B14F-4D97-AF65-F5344CB8AC3E}">
        <p14:creationId xmlns:p14="http://schemas.microsoft.com/office/powerpoint/2010/main" val="274427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90600" y="304800"/>
            <a:ext cx="8229600" cy="1143000"/>
          </a:xfrm>
        </p:spPr>
        <p:txBody>
          <a:bodyPr/>
          <a:lstStyle/>
          <a:p>
            <a:pPr eaLnBrk="1" hangingPunct="1"/>
            <a:r>
              <a:rPr lang="en-US" sz="3200" dirty="0" smtClean="0"/>
              <a:t>What is Catholic Leadership 360?</a:t>
            </a:r>
          </a:p>
        </p:txBody>
      </p:sp>
      <p:sp>
        <p:nvSpPr>
          <p:cNvPr id="12291" name="Rectangle 3"/>
          <p:cNvSpPr>
            <a:spLocks noGrp="1" noChangeArrowheads="1"/>
          </p:cNvSpPr>
          <p:nvPr>
            <p:ph type="body" idx="1"/>
          </p:nvPr>
        </p:nvSpPr>
        <p:spPr>
          <a:xfrm>
            <a:off x="609600" y="1143001"/>
            <a:ext cx="8077200" cy="4419600"/>
          </a:xfrm>
        </p:spPr>
        <p:txBody>
          <a:bodyPr/>
          <a:lstStyle/>
          <a:p>
            <a:pPr eaLnBrk="1" hangingPunct="1">
              <a:spcBef>
                <a:spcPct val="30000"/>
              </a:spcBef>
            </a:pPr>
            <a:r>
              <a:rPr lang="en-US" sz="2400" dirty="0" smtClean="0"/>
              <a:t>Most customized leadership program the U.S. Church.  Each participant receives a report focused on his leadership behaviors and coaching on how to improve and grow.</a:t>
            </a:r>
          </a:p>
          <a:p>
            <a:pPr marL="347663" indent="-347663">
              <a:spcBef>
                <a:spcPct val="50000"/>
              </a:spcBef>
            </a:pPr>
            <a:r>
              <a:rPr lang="en-US" sz="2400" dirty="0" smtClean="0"/>
              <a:t>Allows participants to </a:t>
            </a:r>
            <a:r>
              <a:rPr lang="en-US" sz="2400" dirty="0"/>
              <a:t>see how </a:t>
            </a:r>
            <a:r>
              <a:rPr lang="en-US" sz="2400" dirty="0" smtClean="0"/>
              <a:t>they </a:t>
            </a:r>
            <a:r>
              <a:rPr lang="en-US" sz="2400" dirty="0"/>
              <a:t>are viewed by </a:t>
            </a:r>
            <a:r>
              <a:rPr lang="en-US" sz="2400" dirty="0" smtClean="0"/>
              <a:t>others.  Highlights </a:t>
            </a:r>
            <a:r>
              <a:rPr lang="en-US" sz="2400" dirty="0"/>
              <a:t>blind spots AND unrecognized </a:t>
            </a:r>
            <a:r>
              <a:rPr lang="en-US" sz="2400" dirty="0" smtClean="0"/>
              <a:t>strengths.  </a:t>
            </a:r>
          </a:p>
          <a:p>
            <a:pPr marL="347663" indent="-347663">
              <a:spcBef>
                <a:spcPct val="50000"/>
              </a:spcBef>
            </a:pPr>
            <a:r>
              <a:rPr lang="en-US" sz="2400" dirty="0" smtClean="0"/>
              <a:t>Each participant creates a personal development plan to maximize their growth as a leader.</a:t>
            </a:r>
            <a:endParaRPr lang="en-US" sz="2400" dirty="0"/>
          </a:p>
          <a:p>
            <a:pPr eaLnBrk="1" hangingPunct="1">
              <a:spcBef>
                <a:spcPct val="30000"/>
              </a:spcBef>
            </a:pPr>
            <a:endParaRPr lang="en-US" sz="2400" dirty="0" smtClean="0"/>
          </a:p>
        </p:txBody>
      </p:sp>
    </p:spTree>
    <p:extLst>
      <p:ext uri="{BB962C8B-B14F-4D97-AF65-F5344CB8AC3E}">
        <p14:creationId xmlns:p14="http://schemas.microsoft.com/office/powerpoint/2010/main" val="36975821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28600" y="76200"/>
            <a:ext cx="8991600" cy="1371600"/>
          </a:xfrm>
        </p:spPr>
        <p:txBody>
          <a:bodyPr/>
          <a:lstStyle/>
          <a:p>
            <a:pPr eaLnBrk="1" hangingPunct="1"/>
            <a:r>
              <a:rPr lang="en-US" sz="3200" dirty="0" smtClean="0"/>
              <a:t>Church Leaders on Catholic Leadership 360</a:t>
            </a:r>
          </a:p>
        </p:txBody>
      </p:sp>
      <p:sp>
        <p:nvSpPr>
          <p:cNvPr id="12291" name="Rectangle 3"/>
          <p:cNvSpPr>
            <a:spLocks noGrp="1" noChangeArrowheads="1"/>
          </p:cNvSpPr>
          <p:nvPr>
            <p:ph type="body" idx="1"/>
          </p:nvPr>
        </p:nvSpPr>
        <p:spPr>
          <a:xfrm>
            <a:off x="0" y="1143001"/>
            <a:ext cx="9144000" cy="4267199"/>
          </a:xfrm>
        </p:spPr>
        <p:txBody>
          <a:bodyPr/>
          <a:lstStyle/>
          <a:p>
            <a:pPr marL="109537" indent="0">
              <a:buNone/>
            </a:pPr>
            <a:r>
              <a:rPr lang="en-US" sz="2000" dirty="0"/>
              <a:t>“Catholic Leadership 360 will allow [priests in the Archdiocese of Boston] to even more fully bring forth the power of God's grace given in the Sacrament of Holy Orders.”</a:t>
            </a:r>
          </a:p>
          <a:p>
            <a:pPr marL="109537" indent="0">
              <a:buNone/>
            </a:pPr>
            <a:endParaRPr lang="en-US" sz="2000" dirty="0"/>
          </a:p>
          <a:p>
            <a:pPr marL="109537" indent="0">
              <a:buNone/>
            </a:pPr>
            <a:r>
              <a:rPr lang="en-US" sz="2000" dirty="0" smtClean="0"/>
              <a:t>Cardinal Sean O’Malley, Archdiocese </a:t>
            </a:r>
            <a:r>
              <a:rPr lang="en-US" sz="2000" dirty="0"/>
              <a:t>of Boston</a:t>
            </a:r>
          </a:p>
          <a:p>
            <a:pPr marL="109537" indent="0">
              <a:buNone/>
            </a:pPr>
            <a:r>
              <a:rPr lang="en-US" sz="2000" dirty="0"/>
              <a:t> </a:t>
            </a:r>
            <a:endParaRPr lang="en-US" sz="2000" dirty="0" smtClean="0"/>
          </a:p>
          <a:p>
            <a:pPr marL="109537" indent="0">
              <a:buNone/>
            </a:pPr>
            <a:r>
              <a:rPr lang="en-US" sz="2000" dirty="0" smtClean="0"/>
              <a:t>“</a:t>
            </a:r>
            <a:r>
              <a:rPr lang="en-US" sz="2000" dirty="0"/>
              <a:t>I </a:t>
            </a:r>
            <a:r>
              <a:rPr lang="en-US" sz="2000" dirty="0" smtClean="0"/>
              <a:t>will lead </a:t>
            </a:r>
            <a:r>
              <a:rPr lang="en-US" sz="2000" dirty="0"/>
              <a:t>a cohort of my priests through Catholic Leadership 360, which offers the leadership development we deeply need as we prepare to begin a pastoral planning process in the diocese.  Our pastoral plan will only be as good as the leaders who implement it and so CL-360 will play a crucial role in moving our diocese forward.  </a:t>
            </a:r>
          </a:p>
          <a:p>
            <a:pPr marL="109537" indent="0">
              <a:buNone/>
            </a:pPr>
            <a:endParaRPr lang="en-US" sz="2000" dirty="0"/>
          </a:p>
          <a:p>
            <a:pPr marL="109537" indent="0">
              <a:buNone/>
            </a:pPr>
            <a:r>
              <a:rPr lang="en-US" sz="2000" dirty="0" smtClean="0"/>
              <a:t>Bishop Mark Bartchak, Diocese </a:t>
            </a:r>
            <a:r>
              <a:rPr lang="en-US" sz="2000" dirty="0"/>
              <a:t>of Altoona Johnstown, PA</a:t>
            </a:r>
          </a:p>
          <a:p>
            <a:pPr marL="109537" indent="0">
              <a:buNone/>
            </a:pPr>
            <a:endParaRPr lang="en-US" sz="2000" dirty="0"/>
          </a:p>
          <a:p>
            <a:pPr marL="109537" indent="0" eaLnBrk="1" hangingPunct="1">
              <a:spcBef>
                <a:spcPct val="30000"/>
              </a:spcBef>
              <a:buNone/>
            </a:pPr>
            <a:endParaRPr lang="en-US" sz="2400" dirty="0" smtClean="0"/>
          </a:p>
        </p:txBody>
      </p:sp>
    </p:spTree>
    <p:extLst>
      <p:ext uri="{BB962C8B-B14F-4D97-AF65-F5344CB8AC3E}">
        <p14:creationId xmlns:p14="http://schemas.microsoft.com/office/powerpoint/2010/main" val="31542194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Title 1"/>
          <p:cNvSpPr>
            <a:spLocks noGrp="1"/>
          </p:cNvSpPr>
          <p:nvPr>
            <p:ph type="title" idx="4294967295"/>
          </p:nvPr>
        </p:nvSpPr>
        <p:spPr bwMode="auto">
          <a:xfrm>
            <a:off x="457200" y="0"/>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ormAutofit fontScale="90000"/>
          </a:bodyPr>
          <a:lstStyle/>
          <a:p>
            <a:r>
              <a:rPr lang="en-US" dirty="0" smtClean="0">
                <a:effectLst/>
              </a:rPr>
              <a:t>What is 360 Degree Feedback?</a:t>
            </a:r>
          </a:p>
        </p:txBody>
      </p:sp>
      <p:sp>
        <p:nvSpPr>
          <p:cNvPr id="2" name="TextBox 1"/>
          <p:cNvSpPr txBox="1"/>
          <p:nvPr/>
        </p:nvSpPr>
        <p:spPr>
          <a:xfrm>
            <a:off x="457200" y="990600"/>
            <a:ext cx="8077200" cy="5632311"/>
          </a:xfrm>
          <a:prstGeom prst="rect">
            <a:avLst/>
          </a:prstGeom>
          <a:noFill/>
        </p:spPr>
        <p:txBody>
          <a:bodyPr wrap="square" rtlCol="0">
            <a:spAutoFit/>
          </a:bodyPr>
          <a:lstStyle/>
          <a:p>
            <a:pPr marL="342900" indent="-342900">
              <a:buFont typeface="Arial" panose="020B0604020202020204" pitchFamily="34" charset="0"/>
              <a:buChar char="•"/>
            </a:pPr>
            <a:r>
              <a:rPr lang="en-US" sz="2000" dirty="0"/>
              <a:t>360 Degree Feedback is a </a:t>
            </a:r>
            <a:r>
              <a:rPr lang="en-US" sz="2000" dirty="0" smtClean="0"/>
              <a:t>process </a:t>
            </a:r>
            <a:r>
              <a:rPr lang="en-US" sz="2000" dirty="0"/>
              <a:t>in which </a:t>
            </a:r>
            <a:r>
              <a:rPr lang="en-US" sz="2000" dirty="0" smtClean="0"/>
              <a:t>individual receives feedback </a:t>
            </a:r>
            <a:r>
              <a:rPr lang="en-US" sz="2000" dirty="0"/>
              <a:t>from the people who work </a:t>
            </a:r>
            <a:r>
              <a:rPr lang="en-US" sz="2000" dirty="0" smtClean="0"/>
              <a:t>and minister with him.</a:t>
            </a:r>
            <a:br>
              <a:rPr lang="en-US" sz="2000" dirty="0" smtClean="0"/>
            </a:br>
            <a:endParaRPr lang="en-US" sz="2000" dirty="0" smtClean="0"/>
          </a:p>
          <a:p>
            <a:pPr marL="342900" indent="-342900">
              <a:buFont typeface="Arial" panose="020B0604020202020204" pitchFamily="34" charset="0"/>
              <a:buChar char="•"/>
            </a:pPr>
            <a:r>
              <a:rPr lang="en-US" sz="2000" dirty="0" smtClean="0"/>
              <a:t>The feedback is provided through an online survey that is  confidential and anonymous. </a:t>
            </a:r>
            <a:br>
              <a:rPr lang="en-US" sz="2000" dirty="0" smtClean="0"/>
            </a:br>
            <a:endParaRPr lang="en-US" sz="2000" dirty="0" smtClean="0"/>
          </a:p>
          <a:p>
            <a:pPr marL="342900" indent="-342900">
              <a:buFont typeface="Arial" panose="020B0604020202020204" pitchFamily="34" charset="0"/>
              <a:buChar char="•"/>
            </a:pPr>
            <a:r>
              <a:rPr lang="en-US" sz="2000" dirty="0"/>
              <a:t>Those providing feedback include the individual's superior/ supervisor, peers, and direct reports. The person receiving feedback also </a:t>
            </a:r>
            <a:r>
              <a:rPr lang="en-US" sz="2000" dirty="0" smtClean="0"/>
              <a:t>answer the </a:t>
            </a:r>
            <a:r>
              <a:rPr lang="en-US" sz="2000" dirty="0"/>
              <a:t>same survey </a:t>
            </a:r>
            <a:r>
              <a:rPr lang="en-US" sz="2000" dirty="0" smtClean="0"/>
              <a:t>questions.</a:t>
            </a:r>
            <a:endParaRPr lang="en-US" sz="2000" dirty="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dirty="0"/>
              <a:t>S</a:t>
            </a:r>
            <a:r>
              <a:rPr lang="en-US" sz="2000" dirty="0" smtClean="0"/>
              <a:t>urvey responses are compiled into a confidential report by the Catholic Leadership 360 team and delivered only to the participant. </a:t>
            </a:r>
          </a:p>
          <a:p>
            <a:endParaRPr lang="en-US" sz="2000" dirty="0" smtClean="0"/>
          </a:p>
          <a:p>
            <a:pPr marL="342900" indent="-342900">
              <a:buFont typeface="Arial" panose="020B0604020202020204" pitchFamily="34" charset="0"/>
              <a:buChar char="•"/>
            </a:pPr>
            <a:r>
              <a:rPr lang="en-US" sz="2000" dirty="0" smtClean="0"/>
              <a:t>Each participant uses their feedback to create a personal development plan to ensure they grow as leaders as a result of participating in Catholic Leadership 360.       </a:t>
            </a:r>
            <a:br>
              <a:rPr lang="en-US" sz="2000" dirty="0" smtClean="0"/>
            </a:br>
            <a:endParaRPr lang="en-US" sz="2000" dirty="0" smtClean="0"/>
          </a:p>
          <a:p>
            <a:pPr marL="342900" indent="-342900">
              <a:buFont typeface="Arial" panose="020B0604020202020204" pitchFamily="34" charset="0"/>
              <a:buChar char="•"/>
            </a:pPr>
            <a:endParaRPr lang="en-US" sz="2000" dirty="0" smtClean="0"/>
          </a:p>
        </p:txBody>
      </p:sp>
    </p:spTree>
    <p:extLst>
      <p:ext uri="{BB962C8B-B14F-4D97-AF65-F5344CB8AC3E}">
        <p14:creationId xmlns:p14="http://schemas.microsoft.com/office/powerpoint/2010/main" val="1154859616"/>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Title 1"/>
          <p:cNvSpPr>
            <a:spLocks noGrp="1"/>
          </p:cNvSpPr>
          <p:nvPr>
            <p:ph type="title" idx="4294967295"/>
          </p:nvPr>
        </p:nvSpPr>
        <p:spPr bwMode="auto">
          <a:xfrm>
            <a:off x="457200" y="0"/>
            <a:ext cx="82296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ormAutofit fontScale="90000"/>
          </a:bodyPr>
          <a:lstStyle/>
          <a:p>
            <a:r>
              <a:rPr lang="en-US" dirty="0" smtClean="0">
                <a:effectLst/>
              </a:rPr>
              <a:t>What is 360 Degree Feedback?</a:t>
            </a:r>
          </a:p>
        </p:txBody>
      </p:sp>
      <p:sp>
        <p:nvSpPr>
          <p:cNvPr id="21" name="TextBox 20"/>
          <p:cNvSpPr txBox="1"/>
          <p:nvPr/>
        </p:nvSpPr>
        <p:spPr bwMode="auto">
          <a:xfrm>
            <a:off x="2971800" y="1438430"/>
            <a:ext cx="3048687" cy="369370"/>
          </a:xfrm>
          <a:prstGeom prst="rect">
            <a:avLst/>
          </a:prstGeom>
          <a:solidFill>
            <a:srgbClr val="002060"/>
          </a:solidFill>
          <a:ln>
            <a:noFill/>
          </a:ln>
          <a:scene3d>
            <a:camera prst="orthographicFront"/>
            <a:lightRig rig="threePt" dir="t"/>
          </a:scene3d>
          <a:sp3d>
            <a:bevelT/>
          </a:sp3d>
        </p:spPr>
        <p:txBody>
          <a:bodyPr>
            <a:spAutoFit/>
          </a:bodyPr>
          <a:lstStyle/>
          <a:p>
            <a:pPr algn="ctr">
              <a:defRPr/>
            </a:pPr>
            <a:r>
              <a:rPr lang="en-US" dirty="0">
                <a:solidFill>
                  <a:schemeClr val="bg1"/>
                </a:solidFill>
                <a:cs typeface="+mn-cs"/>
              </a:rPr>
              <a:t>Is </a:t>
            </a:r>
          </a:p>
        </p:txBody>
      </p:sp>
      <p:sp>
        <p:nvSpPr>
          <p:cNvPr id="22" name="TextBox 21"/>
          <p:cNvSpPr txBox="1"/>
          <p:nvPr/>
        </p:nvSpPr>
        <p:spPr bwMode="auto">
          <a:xfrm>
            <a:off x="2895600" y="2276716"/>
            <a:ext cx="3276600" cy="1015663"/>
          </a:xfrm>
          <a:prstGeom prst="rect">
            <a:avLst/>
          </a:prstGeom>
          <a:solidFill>
            <a:srgbClr val="0070C0"/>
          </a:solidFill>
          <a:scene3d>
            <a:camera prst="orthographicFront"/>
            <a:lightRig rig="threePt" dir="t"/>
          </a:scene3d>
          <a:sp3d>
            <a:bevelT/>
          </a:sp3d>
        </p:spPr>
        <p:txBody>
          <a:bodyPr wrap="square">
            <a:spAutoFit/>
          </a:bodyPr>
          <a:lstStyle/>
          <a:p>
            <a:pPr algn="ctr">
              <a:defRPr/>
            </a:pPr>
            <a:r>
              <a:rPr lang="en-US" sz="2000" dirty="0">
                <a:solidFill>
                  <a:schemeClr val="bg1"/>
                </a:solidFill>
                <a:cs typeface="+mn-cs"/>
              </a:rPr>
              <a:t>A systematic way of collecting multiple people’s opinions about behaviors </a:t>
            </a:r>
          </a:p>
        </p:txBody>
      </p:sp>
      <p:sp>
        <p:nvSpPr>
          <p:cNvPr id="23" name="TextBox 22"/>
          <p:cNvSpPr txBox="1"/>
          <p:nvPr/>
        </p:nvSpPr>
        <p:spPr bwMode="auto">
          <a:xfrm>
            <a:off x="2895600" y="3563318"/>
            <a:ext cx="3276600" cy="954107"/>
          </a:xfrm>
          <a:prstGeom prst="rect">
            <a:avLst/>
          </a:prstGeom>
          <a:solidFill>
            <a:srgbClr val="0070C0"/>
          </a:solidFill>
          <a:scene3d>
            <a:camera prst="orthographicFront"/>
            <a:lightRig rig="threePt" dir="t"/>
          </a:scene3d>
          <a:sp3d>
            <a:bevelT/>
          </a:sp3d>
        </p:spPr>
        <p:txBody>
          <a:bodyPr wrap="square">
            <a:spAutoFit/>
          </a:bodyPr>
          <a:lstStyle/>
          <a:p>
            <a:pPr algn="ctr">
              <a:defRPr/>
            </a:pPr>
            <a:r>
              <a:rPr lang="en-US" dirty="0">
                <a:solidFill>
                  <a:schemeClr val="bg1"/>
                </a:solidFill>
                <a:cs typeface="+mn-cs"/>
              </a:rPr>
              <a:t/>
            </a:r>
            <a:br>
              <a:rPr lang="en-US" dirty="0">
                <a:solidFill>
                  <a:schemeClr val="bg1"/>
                </a:solidFill>
                <a:cs typeface="+mn-cs"/>
              </a:rPr>
            </a:br>
            <a:r>
              <a:rPr lang="en-US" sz="2000" dirty="0">
                <a:solidFill>
                  <a:schemeClr val="bg1"/>
                </a:solidFill>
                <a:cs typeface="+mn-cs"/>
              </a:rPr>
              <a:t>Assessment</a:t>
            </a:r>
            <a:r>
              <a:rPr lang="en-US" dirty="0">
                <a:solidFill>
                  <a:schemeClr val="bg1"/>
                </a:solidFill>
                <a:cs typeface="+mn-cs"/>
              </a:rPr>
              <a:t/>
            </a:r>
            <a:br>
              <a:rPr lang="en-US" dirty="0">
                <a:solidFill>
                  <a:schemeClr val="bg1"/>
                </a:solidFill>
                <a:cs typeface="+mn-cs"/>
              </a:rPr>
            </a:br>
            <a:endParaRPr lang="en-US" dirty="0">
              <a:solidFill>
                <a:schemeClr val="bg1"/>
              </a:solidFill>
              <a:cs typeface="+mn-cs"/>
            </a:endParaRPr>
          </a:p>
        </p:txBody>
      </p:sp>
      <p:sp>
        <p:nvSpPr>
          <p:cNvPr id="24" name="TextBox 23"/>
          <p:cNvSpPr txBox="1"/>
          <p:nvPr/>
        </p:nvSpPr>
        <p:spPr bwMode="auto">
          <a:xfrm>
            <a:off x="2895600" y="4791575"/>
            <a:ext cx="3276600" cy="923425"/>
          </a:xfrm>
          <a:prstGeom prst="rect">
            <a:avLst/>
          </a:prstGeom>
          <a:solidFill>
            <a:srgbClr val="0070C0"/>
          </a:solidFill>
          <a:scene3d>
            <a:camera prst="orthographicFront"/>
            <a:lightRig rig="threePt" dir="t"/>
          </a:scene3d>
          <a:sp3d>
            <a:bevelT/>
          </a:sp3d>
        </p:spPr>
        <p:txBody>
          <a:bodyPr anchor="ctr" anchorCtr="0">
            <a:noAutofit/>
          </a:bodyPr>
          <a:lstStyle/>
          <a:p>
            <a:pPr algn="ctr">
              <a:defRPr/>
            </a:pPr>
            <a:endParaRPr lang="en-US" dirty="0" smtClean="0">
              <a:solidFill>
                <a:schemeClr val="bg1"/>
              </a:solidFill>
              <a:cs typeface="+mn-cs"/>
            </a:endParaRPr>
          </a:p>
          <a:p>
            <a:pPr algn="ctr">
              <a:defRPr/>
            </a:pPr>
            <a:r>
              <a:rPr lang="en-US" sz="2000" dirty="0" smtClean="0">
                <a:solidFill>
                  <a:schemeClr val="bg1"/>
                </a:solidFill>
                <a:cs typeface="+mn-cs"/>
              </a:rPr>
              <a:t>A </a:t>
            </a:r>
            <a:r>
              <a:rPr lang="en-US" sz="2000" dirty="0">
                <a:solidFill>
                  <a:schemeClr val="bg1"/>
                </a:solidFill>
                <a:cs typeface="+mn-cs"/>
              </a:rPr>
              <a:t>spring board for creating a development plan</a:t>
            </a:r>
            <a:br>
              <a:rPr lang="en-US" sz="2000" dirty="0">
                <a:solidFill>
                  <a:schemeClr val="bg1"/>
                </a:solidFill>
                <a:cs typeface="+mn-cs"/>
              </a:rPr>
            </a:br>
            <a:endParaRPr lang="en-US" sz="2000" dirty="0">
              <a:solidFill>
                <a:schemeClr val="bg1"/>
              </a:solidFill>
              <a:cs typeface="+mn-cs"/>
            </a:endParaRPr>
          </a:p>
        </p:txBody>
      </p:sp>
      <p:sp>
        <p:nvSpPr>
          <p:cNvPr id="177184" name="Down Arrow 24"/>
          <p:cNvSpPr>
            <a:spLocks noChangeArrowheads="1"/>
          </p:cNvSpPr>
          <p:nvPr/>
        </p:nvSpPr>
        <p:spPr bwMode="auto">
          <a:xfrm>
            <a:off x="4343709" y="1895677"/>
            <a:ext cx="304869" cy="228624"/>
          </a:xfrm>
          <a:prstGeom prst="downArrow">
            <a:avLst>
              <a:gd name="adj1" fmla="val 50000"/>
              <a:gd name="adj2" fmla="val 50000"/>
            </a:avLst>
          </a:prstGeom>
          <a:solidFill>
            <a:schemeClr val="accent2"/>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pPr algn="ctr"/>
            <a:endParaRPr lang="en-US" dirty="0"/>
          </a:p>
        </p:txBody>
      </p:sp>
      <p:sp>
        <p:nvSpPr>
          <p:cNvPr id="177185" name="Down Arrow 25"/>
          <p:cNvSpPr>
            <a:spLocks noChangeArrowheads="1"/>
          </p:cNvSpPr>
          <p:nvPr/>
        </p:nvSpPr>
        <p:spPr bwMode="auto">
          <a:xfrm>
            <a:off x="4343709" y="3267418"/>
            <a:ext cx="304869" cy="228624"/>
          </a:xfrm>
          <a:prstGeom prst="downArrow">
            <a:avLst>
              <a:gd name="adj1" fmla="val 50000"/>
              <a:gd name="adj2" fmla="val 50000"/>
            </a:avLst>
          </a:prstGeom>
          <a:solidFill>
            <a:schemeClr val="accent2"/>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pPr algn="ctr"/>
            <a:endParaRPr lang="en-US" dirty="0"/>
          </a:p>
        </p:txBody>
      </p:sp>
      <p:sp>
        <p:nvSpPr>
          <p:cNvPr id="177186" name="Down Arrow 26"/>
          <p:cNvSpPr>
            <a:spLocks noChangeArrowheads="1"/>
          </p:cNvSpPr>
          <p:nvPr/>
        </p:nvSpPr>
        <p:spPr bwMode="auto">
          <a:xfrm>
            <a:off x="4343709" y="4486743"/>
            <a:ext cx="304869" cy="228624"/>
          </a:xfrm>
          <a:prstGeom prst="downArrow">
            <a:avLst>
              <a:gd name="adj1" fmla="val 50000"/>
              <a:gd name="adj2" fmla="val 50000"/>
            </a:avLst>
          </a:prstGeom>
          <a:solidFill>
            <a:schemeClr val="accent2"/>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pPr algn="ctr"/>
            <a:endParaRPr lang="en-US" dirty="0"/>
          </a:p>
        </p:txBody>
      </p:sp>
    </p:spTree>
    <p:extLst>
      <p:ext uri="{BB962C8B-B14F-4D97-AF65-F5344CB8AC3E}">
        <p14:creationId xmlns:p14="http://schemas.microsoft.com/office/powerpoint/2010/main" val="227249114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718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718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animBg="1"/>
      <p:bldP spid="177185" grpId="0" animBg="1"/>
      <p:bldP spid="17718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p:nvPr>
        </p:nvSpPr>
        <p:spPr bwMode="auto">
          <a:xfrm>
            <a:off x="304800" y="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Key Elements of Program</a:t>
            </a:r>
          </a:p>
        </p:txBody>
      </p:sp>
      <p:sp>
        <p:nvSpPr>
          <p:cNvPr id="73731" name="Content Placeholder 1"/>
          <p:cNvSpPr>
            <a:spLocks noGrp="1"/>
          </p:cNvSpPr>
          <p:nvPr>
            <p:ph type="body" idx="1"/>
          </p:nvPr>
        </p:nvSpPr>
        <p:spPr>
          <a:xfrm>
            <a:off x="76200" y="990600"/>
            <a:ext cx="9067800" cy="4800600"/>
          </a:xfrm>
        </p:spPr>
        <p:txBody>
          <a:bodyPr/>
          <a:lstStyle/>
          <a:p>
            <a:pPr eaLnBrk="1" hangingPunct="1">
              <a:spcBef>
                <a:spcPct val="40000"/>
              </a:spcBef>
            </a:pPr>
            <a:r>
              <a:rPr lang="en-US" sz="2400" b="1" dirty="0" smtClean="0"/>
              <a:t>Orientation workshop: </a:t>
            </a:r>
            <a:r>
              <a:rPr lang="en-US" sz="2000" dirty="0" smtClean="0"/>
              <a:t>Provides participants overview of process and instruction in selecting feedback providers</a:t>
            </a:r>
          </a:p>
          <a:p>
            <a:pPr eaLnBrk="1" hangingPunct="1">
              <a:spcBef>
                <a:spcPct val="40000"/>
              </a:spcBef>
            </a:pPr>
            <a:r>
              <a:rPr lang="en-US" sz="2400" b="1" dirty="0" smtClean="0"/>
              <a:t>Invite feedback:  </a:t>
            </a:r>
            <a:r>
              <a:rPr lang="en-US" sz="2000" dirty="0" smtClean="0"/>
              <a:t>Participants request feedback from representative group of people who interact regularly with them in in ministry.  Customized report is then created for each participant summarizing feedback received</a:t>
            </a:r>
            <a:endParaRPr lang="en-US" sz="2400" dirty="0" smtClean="0"/>
          </a:p>
          <a:p>
            <a:pPr eaLnBrk="1" hangingPunct="1">
              <a:spcBef>
                <a:spcPct val="40000"/>
              </a:spcBef>
            </a:pPr>
            <a:r>
              <a:rPr lang="en-US" sz="2400" b="1" dirty="0" smtClean="0"/>
              <a:t>Feedback workshop: </a:t>
            </a:r>
            <a:r>
              <a:rPr lang="en-US" sz="2000" dirty="0" smtClean="0"/>
              <a:t>Full cohort comes together for an overview of how to read feedback reports </a:t>
            </a:r>
            <a:endParaRPr lang="en-US" sz="2400" dirty="0" smtClean="0"/>
          </a:p>
          <a:p>
            <a:pPr eaLnBrk="1" hangingPunct="1">
              <a:spcBef>
                <a:spcPct val="40000"/>
              </a:spcBef>
            </a:pPr>
            <a:r>
              <a:rPr lang="en-US" sz="2400" b="1" dirty="0" smtClean="0"/>
              <a:t>1-on-1 feedback sessions:  </a:t>
            </a:r>
            <a:r>
              <a:rPr lang="en-US" sz="2000" dirty="0" smtClean="0"/>
              <a:t>Trained facilitator guides each participant in reading his report</a:t>
            </a:r>
          </a:p>
          <a:p>
            <a:pPr eaLnBrk="1" hangingPunct="1">
              <a:spcBef>
                <a:spcPct val="40000"/>
              </a:spcBef>
            </a:pPr>
            <a:r>
              <a:rPr lang="en-US" sz="2400" b="1" dirty="0" smtClean="0"/>
              <a:t>Development workshop [In-Person</a:t>
            </a:r>
            <a:r>
              <a:rPr lang="en-US" sz="2400" b="1" dirty="0"/>
              <a:t>]: </a:t>
            </a:r>
            <a:r>
              <a:rPr lang="en-US" sz="2000" dirty="0"/>
              <a:t>Full cohort </a:t>
            </a:r>
            <a:r>
              <a:rPr lang="en-US" sz="2000" dirty="0" smtClean="0"/>
              <a:t>comes together for training in how to create their personal development plan</a:t>
            </a:r>
            <a:r>
              <a:rPr lang="en-US" sz="2000" dirty="0"/>
              <a:t> </a:t>
            </a:r>
            <a:r>
              <a:rPr lang="en-US" sz="2000" dirty="0" smtClean="0"/>
              <a:t>based on the feedback they received in CL 360.</a:t>
            </a:r>
            <a:endParaRPr lang="en-US" sz="2400" dirty="0" smtClean="0"/>
          </a:p>
        </p:txBody>
      </p:sp>
    </p:spTree>
    <p:extLst>
      <p:ext uri="{BB962C8B-B14F-4D97-AF65-F5344CB8AC3E}">
        <p14:creationId xmlns:p14="http://schemas.microsoft.com/office/powerpoint/2010/main" val="3679465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p:nvPr>
        </p:nvSpPr>
        <p:spPr bwMode="auto">
          <a:xfrm>
            <a:off x="304800" y="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dirty="0" smtClean="0">
                <a:effectLst/>
              </a:rPr>
              <a:t>FAQ </a:t>
            </a:r>
          </a:p>
        </p:txBody>
      </p:sp>
      <p:sp>
        <p:nvSpPr>
          <p:cNvPr id="73731" name="Content Placeholder 1"/>
          <p:cNvSpPr>
            <a:spLocks noGrp="1"/>
          </p:cNvSpPr>
          <p:nvPr>
            <p:ph type="body" idx="1"/>
          </p:nvPr>
        </p:nvSpPr>
        <p:spPr>
          <a:xfrm>
            <a:off x="295422" y="914400"/>
            <a:ext cx="8534400" cy="4495800"/>
          </a:xfrm>
        </p:spPr>
        <p:txBody>
          <a:bodyPr/>
          <a:lstStyle/>
          <a:p>
            <a:pPr eaLnBrk="1" hangingPunct="1">
              <a:spcBef>
                <a:spcPct val="40000"/>
              </a:spcBef>
            </a:pPr>
            <a:r>
              <a:rPr lang="en-US" sz="2400" b="1" dirty="0" smtClean="0"/>
              <a:t>How many people participate in CL 360 at the same time?  </a:t>
            </a:r>
            <a:r>
              <a:rPr lang="en-US" sz="2400" dirty="0" smtClean="0"/>
              <a:t>We recommend a cohort of 20.  We can take a group as large as 30 or as small as 10. </a:t>
            </a:r>
          </a:p>
          <a:p>
            <a:pPr marL="365125" lvl="1" indent="-255588" eaLnBrk="1" hangingPunct="1">
              <a:spcBef>
                <a:spcPct val="40000"/>
              </a:spcBef>
              <a:buSzPct val="68000"/>
              <a:buFont typeface="Wingdings 3" pitchFamily="18" charset="2"/>
              <a:buChar char=""/>
            </a:pPr>
            <a:r>
              <a:rPr lang="en-US" sz="2400" b="1" dirty="0"/>
              <a:t>How </a:t>
            </a:r>
            <a:r>
              <a:rPr lang="en-US" sz="2400" b="1" dirty="0" smtClean="0"/>
              <a:t>long does the program take?  </a:t>
            </a:r>
            <a:br>
              <a:rPr lang="en-US" sz="2400" b="1" dirty="0" smtClean="0"/>
            </a:br>
            <a:r>
              <a:rPr lang="en-US" sz="2400" dirty="0" smtClean="0"/>
              <a:t>Generally 3-4 months but we always customize the timeline to meet each group’s needs. </a:t>
            </a:r>
            <a:endParaRPr lang="en-US" sz="2400" dirty="0"/>
          </a:p>
          <a:p>
            <a:pPr eaLnBrk="1" hangingPunct="1">
              <a:spcBef>
                <a:spcPct val="40000"/>
              </a:spcBef>
            </a:pPr>
            <a:r>
              <a:rPr lang="en-US" sz="2400" b="1" dirty="0" smtClean="0"/>
              <a:t>Who receives a copy of the feedback report?</a:t>
            </a:r>
            <a:br>
              <a:rPr lang="en-US" sz="2400" b="1" dirty="0" smtClean="0"/>
            </a:br>
            <a:r>
              <a:rPr lang="en-US" sz="2400" dirty="0" smtClean="0"/>
              <a:t>Only the participant receives the feedback report, since the focus of CL 360 is on the participant’s growth, not evaluation.  The participant may then choose to share the report with others.  </a:t>
            </a:r>
          </a:p>
          <a:p>
            <a:pPr marL="392113" lvl="1" indent="0" eaLnBrk="1" hangingPunct="1">
              <a:spcBef>
                <a:spcPct val="40000"/>
              </a:spcBef>
              <a:buNone/>
            </a:pPr>
            <a:endParaRPr lang="en-US" sz="2000" dirty="0" smtClean="0"/>
          </a:p>
          <a:p>
            <a:pPr lvl="1" eaLnBrk="1" hangingPunct="1">
              <a:spcBef>
                <a:spcPct val="40000"/>
              </a:spcBef>
            </a:pPr>
            <a:endParaRPr lang="en-US" sz="2000" dirty="0"/>
          </a:p>
        </p:txBody>
      </p:sp>
    </p:spTree>
    <p:extLst>
      <p:ext uri="{BB962C8B-B14F-4D97-AF65-F5344CB8AC3E}">
        <p14:creationId xmlns:p14="http://schemas.microsoft.com/office/powerpoint/2010/main" val="179611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p:nvPr>
        </p:nvSpPr>
        <p:spPr bwMode="auto">
          <a:xfrm>
            <a:off x="304800" y="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dirty="0" smtClean="0">
                <a:effectLst/>
              </a:rPr>
              <a:t>FAQ </a:t>
            </a:r>
          </a:p>
        </p:txBody>
      </p:sp>
      <p:sp>
        <p:nvSpPr>
          <p:cNvPr id="73731" name="Content Placeholder 1"/>
          <p:cNvSpPr>
            <a:spLocks noGrp="1"/>
          </p:cNvSpPr>
          <p:nvPr>
            <p:ph type="body" idx="1"/>
          </p:nvPr>
        </p:nvSpPr>
        <p:spPr>
          <a:xfrm>
            <a:off x="295422" y="914400"/>
            <a:ext cx="8534400" cy="4495800"/>
          </a:xfrm>
        </p:spPr>
        <p:txBody>
          <a:bodyPr/>
          <a:lstStyle/>
          <a:p>
            <a:pPr eaLnBrk="1" hangingPunct="1">
              <a:spcBef>
                <a:spcPct val="40000"/>
              </a:spcBef>
            </a:pPr>
            <a:r>
              <a:rPr lang="en-US" sz="2400" b="1" dirty="0" smtClean="0"/>
              <a:t>What is the time commitment for each participant?</a:t>
            </a:r>
          </a:p>
          <a:p>
            <a:pPr lvl="1" eaLnBrk="1" hangingPunct="1">
              <a:spcBef>
                <a:spcPct val="40000"/>
              </a:spcBef>
            </a:pPr>
            <a:r>
              <a:rPr lang="en-US" sz="2400" dirty="0" smtClean="0"/>
              <a:t>Three meetings (Orientation, Feedback and Development workshops).  Each meeting is 2-hour long.</a:t>
            </a:r>
          </a:p>
          <a:p>
            <a:pPr lvl="1" eaLnBrk="1" hangingPunct="1">
              <a:spcBef>
                <a:spcPct val="40000"/>
              </a:spcBef>
            </a:pPr>
            <a:r>
              <a:rPr lang="en-US" sz="2400" dirty="0" smtClean="0"/>
              <a:t>One 90 min 1-on-1 coaching session for each participant to review their 360 feedback report</a:t>
            </a:r>
          </a:p>
          <a:p>
            <a:pPr lvl="1" eaLnBrk="1" hangingPunct="1">
              <a:spcBef>
                <a:spcPct val="40000"/>
              </a:spcBef>
            </a:pPr>
            <a:r>
              <a:rPr lang="en-US" sz="2400" dirty="0" smtClean="0"/>
              <a:t>Time devoted to implementing personal development plan for growth based on insights from CL 360 report</a:t>
            </a:r>
          </a:p>
          <a:p>
            <a:pPr marL="392113" lvl="1" indent="0" eaLnBrk="1" hangingPunct="1">
              <a:spcBef>
                <a:spcPct val="40000"/>
              </a:spcBef>
              <a:buNone/>
            </a:pPr>
            <a:endParaRPr lang="en-US" sz="2000" dirty="0" smtClean="0"/>
          </a:p>
          <a:p>
            <a:pPr lvl="1" eaLnBrk="1" hangingPunct="1">
              <a:spcBef>
                <a:spcPct val="40000"/>
              </a:spcBef>
            </a:pPr>
            <a:endParaRPr lang="en-US" sz="2000" dirty="0"/>
          </a:p>
        </p:txBody>
      </p:sp>
    </p:spTree>
    <p:extLst>
      <p:ext uri="{BB962C8B-B14F-4D97-AF65-F5344CB8AC3E}">
        <p14:creationId xmlns:p14="http://schemas.microsoft.com/office/powerpoint/2010/main" val="35979733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rgbClr val="000000"/>
      </a:dk1>
      <a:lt1>
        <a:srgbClr val="FFFFFF"/>
      </a:lt1>
      <a:dk2>
        <a:srgbClr val="000000"/>
      </a:dk2>
      <a:lt2>
        <a:srgbClr val="DEF5FA"/>
      </a:lt2>
      <a:accent1>
        <a:srgbClr val="990072"/>
      </a:accent1>
      <a:accent2>
        <a:srgbClr val="B2B2B2"/>
      </a:accent2>
      <a:accent3>
        <a:srgbClr val="FFFFFF"/>
      </a:accent3>
      <a:accent4>
        <a:srgbClr val="000000"/>
      </a:accent4>
      <a:accent5>
        <a:srgbClr val="E2AACA"/>
      </a:accent5>
      <a:accent6>
        <a:srgbClr val="A1A1A1"/>
      </a:accent6>
      <a:hlink>
        <a:srgbClr val="336600"/>
      </a:hlink>
      <a:folHlink>
        <a:srgbClr val="CC0099"/>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extraClrScheme>
      <a:clrScheme name="Concourse 1">
        <a:dk1>
          <a:srgbClr val="000000"/>
        </a:dk1>
        <a:lt1>
          <a:srgbClr val="FFFFFF"/>
        </a:lt1>
        <a:dk2>
          <a:srgbClr val="000000"/>
        </a:dk2>
        <a:lt2>
          <a:srgbClr val="DEF5FA"/>
        </a:lt2>
        <a:accent1>
          <a:srgbClr val="CC0099"/>
        </a:accent1>
        <a:accent2>
          <a:srgbClr val="B2B2B2"/>
        </a:accent2>
        <a:accent3>
          <a:srgbClr val="FFFFFF"/>
        </a:accent3>
        <a:accent4>
          <a:srgbClr val="000000"/>
        </a:accent4>
        <a:accent5>
          <a:srgbClr val="E2AACA"/>
        </a:accent5>
        <a:accent6>
          <a:srgbClr val="A1A1A1"/>
        </a:accent6>
        <a:hlink>
          <a:srgbClr val="336600"/>
        </a:hlink>
        <a:folHlink>
          <a:srgbClr val="CC0099"/>
        </a:folHlink>
      </a:clrScheme>
      <a:clrMap bg1="lt1" tx1="dk1" bg2="lt2" tx2="dk2" accent1="accent1" accent2="accent2" accent3="accent3" accent4="accent4" accent5="accent5" accent6="accent6" hlink="hlink" folHlink="folHlink"/>
    </a:extraClrScheme>
    <a:extraClrScheme>
      <a:clrScheme name="Concourse 2">
        <a:dk1>
          <a:srgbClr val="000000"/>
        </a:dk1>
        <a:lt1>
          <a:srgbClr val="FFFFFF"/>
        </a:lt1>
        <a:dk2>
          <a:srgbClr val="000000"/>
        </a:dk2>
        <a:lt2>
          <a:srgbClr val="DEF5FA"/>
        </a:lt2>
        <a:accent1>
          <a:srgbClr val="CC0066"/>
        </a:accent1>
        <a:accent2>
          <a:srgbClr val="B2B2B2"/>
        </a:accent2>
        <a:accent3>
          <a:srgbClr val="FFFFFF"/>
        </a:accent3>
        <a:accent4>
          <a:srgbClr val="000000"/>
        </a:accent4>
        <a:accent5>
          <a:srgbClr val="E2AAB8"/>
        </a:accent5>
        <a:accent6>
          <a:srgbClr val="A1A1A1"/>
        </a:accent6>
        <a:hlink>
          <a:srgbClr val="336600"/>
        </a:hlink>
        <a:folHlink>
          <a:srgbClr val="CC0099"/>
        </a:folHlink>
      </a:clrScheme>
      <a:clrMap bg1="lt1" tx1="dk1" bg2="lt2" tx2="dk2" accent1="accent1" accent2="accent2" accent3="accent3" accent4="accent4" accent5="accent5" accent6="accent6" hlink="hlink" folHlink="folHlink"/>
    </a:extraClrScheme>
    <a:extraClrScheme>
      <a:clrScheme name="Concourse 3">
        <a:dk1>
          <a:srgbClr val="000000"/>
        </a:dk1>
        <a:lt1>
          <a:srgbClr val="FFFFFF"/>
        </a:lt1>
        <a:dk2>
          <a:srgbClr val="000000"/>
        </a:dk2>
        <a:lt2>
          <a:srgbClr val="DEF5FA"/>
        </a:lt2>
        <a:accent1>
          <a:srgbClr val="CC0066"/>
        </a:accent1>
        <a:accent2>
          <a:srgbClr val="B2B2B2"/>
        </a:accent2>
        <a:accent3>
          <a:srgbClr val="FFFFFF"/>
        </a:accent3>
        <a:accent4>
          <a:srgbClr val="000000"/>
        </a:accent4>
        <a:accent5>
          <a:srgbClr val="E2AAB8"/>
        </a:accent5>
        <a:accent6>
          <a:srgbClr val="A1A1A1"/>
        </a:accent6>
        <a:hlink>
          <a:srgbClr val="336600"/>
        </a:hlink>
        <a:folHlink>
          <a:srgbClr val="CC00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7709</TotalTime>
  <Words>493</Words>
  <Application>Microsoft Office PowerPoint</Application>
  <PresentationFormat>On-screen Show (4:3)</PresentationFormat>
  <Paragraphs>73</Paragraphs>
  <Slides>13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Lucida Sans Unicode</vt:lpstr>
      <vt:lpstr>Wingdings 2</vt:lpstr>
      <vt:lpstr>Wingdings 3</vt:lpstr>
      <vt:lpstr>Concourse</vt:lpstr>
      <vt:lpstr>Catholic Leadership 360 Overview</vt:lpstr>
      <vt:lpstr>Partnership Organizations</vt:lpstr>
      <vt:lpstr>What is Catholic Leadership 360?</vt:lpstr>
      <vt:lpstr>Church Leaders on Catholic Leadership 360</vt:lpstr>
      <vt:lpstr>What is 360 Degree Feedback?</vt:lpstr>
      <vt:lpstr>What is 360 Degree Feedback?</vt:lpstr>
      <vt:lpstr>Key Elements of Program</vt:lpstr>
      <vt:lpstr>FAQ </vt:lpstr>
      <vt:lpstr>FAQ </vt:lpstr>
      <vt:lpstr>Each Participant Receives</vt:lpstr>
      <vt:lpstr>Sources for CL 360</vt:lpstr>
      <vt:lpstr>Competencies Assessed</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Development  Pilot Summary</dc:title>
  <dc:creator>Cathy</dc:creator>
  <cp:lastModifiedBy>Patrick McClain</cp:lastModifiedBy>
  <cp:revision>794</cp:revision>
  <cp:lastPrinted>2013-03-18T16:03:41Z</cp:lastPrinted>
  <dcterms:created xsi:type="dcterms:W3CDTF">2010-04-06T01:51:27Z</dcterms:created>
  <dcterms:modified xsi:type="dcterms:W3CDTF">2014-07-26T16:26:02Z</dcterms:modified>
</cp:coreProperties>
</file>